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57" r:id="rId4"/>
  </p:sldMasterIdLst>
  <p:notesMasterIdLst>
    <p:notesMasterId r:id="rId6"/>
  </p:notesMasterIdLst>
  <p:handoutMasterIdLst>
    <p:handoutMasterId r:id="rId36"/>
  </p:handoutMasterIdLst>
  <p:sldIdLst>
    <p:sldId id="293" r:id="rId5"/>
    <p:sldId id="725" r:id="rId7"/>
    <p:sldId id="711" r:id="rId8"/>
    <p:sldId id="730" r:id="rId9"/>
    <p:sldId id="726" r:id="rId10"/>
    <p:sldId id="712" r:id="rId11"/>
    <p:sldId id="732" r:id="rId12"/>
    <p:sldId id="733" r:id="rId13"/>
    <p:sldId id="734" r:id="rId14"/>
    <p:sldId id="727" r:id="rId15"/>
    <p:sldId id="718" r:id="rId16"/>
    <p:sldId id="721" r:id="rId17"/>
    <p:sldId id="735" r:id="rId18"/>
    <p:sldId id="728" r:id="rId19"/>
    <p:sldId id="736" r:id="rId20"/>
    <p:sldId id="713" r:id="rId21"/>
    <p:sldId id="719" r:id="rId22"/>
    <p:sldId id="723" r:id="rId23"/>
    <p:sldId id="720" r:id="rId24"/>
    <p:sldId id="729" r:id="rId25"/>
    <p:sldId id="715" r:id="rId26"/>
    <p:sldId id="737" r:id="rId27"/>
    <p:sldId id="738" r:id="rId28"/>
    <p:sldId id="739" r:id="rId29"/>
    <p:sldId id="740" r:id="rId30"/>
    <p:sldId id="741" r:id="rId31"/>
    <p:sldId id="742" r:id="rId32"/>
    <p:sldId id="743" r:id="rId33"/>
    <p:sldId id="744" r:id="rId34"/>
    <p:sldId id="61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" initials="S" lastIdx="2" clrIdx="0"/>
  <p:cmAuthor id="2" name="peipei wang" initials="pw" lastIdx="1" clrIdx="1"/>
  <p:cmAuthor id="3" name="T148680" initials="T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012"/>
    <a:srgbClr val="D12103"/>
    <a:srgbClr val="3672CA"/>
    <a:srgbClr val="314FA1"/>
    <a:srgbClr val="0C3D78"/>
    <a:srgbClr val="316AC4"/>
    <a:srgbClr val="D22100"/>
    <a:srgbClr val="054E9C"/>
    <a:srgbClr val="1147A1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59326" autoAdjust="0"/>
  </p:normalViewPr>
  <p:slideViewPr>
    <p:cSldViewPr snapToGrid="0" showGuides="1">
      <p:cViewPr varScale="1">
        <p:scale>
          <a:sx n="53" d="100"/>
          <a:sy n="53" d="100"/>
        </p:scale>
        <p:origin x="1440" y="17"/>
      </p:cViewPr>
      <p:guideLst>
        <p:guide orient="horz" pos="2295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9F0FC-F6AF-4FCF-9B62-26D274948A1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8445F-2436-468F-B811-1EDAF90857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A6A2F4-8459-4DB6-B267-A28B98ECE278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(PPT </a:t>
            </a:r>
            <a:r>
              <a:rPr lang="zh-CN" altLang="en-US" dirty="0"/>
              <a:t>第 </a:t>
            </a:r>
            <a:r>
              <a:rPr lang="en-US" altLang="zh-CN" dirty="0"/>
              <a:t>13 </a:t>
            </a:r>
            <a:r>
              <a:rPr lang="zh-CN" altLang="en-US" dirty="0"/>
              <a:t>页：多智能体架构</a:t>
            </a:r>
            <a:r>
              <a:rPr lang="en-US" altLang="zh-CN" dirty="0"/>
              <a:t>)</a:t>
            </a:r>
            <a:r>
              <a:rPr lang="zh-CN" altLang="en-US" dirty="0"/>
              <a:t>接下来是具体的系统实现。为了彻底解决幻觉问题，我设计了**“角色解耦”**的四层多智能体架构 </a:t>
            </a:r>
            <a:r>
              <a:rPr lang="en-US" altLang="zh-CN" dirty="0"/>
              <a:t>25</a:t>
            </a:r>
            <a:r>
              <a:rPr lang="zh-CN" altLang="en-US" dirty="0"/>
              <a:t>：</a:t>
            </a:r>
            <a:r>
              <a:rPr lang="en-US" altLang="zh-CN" dirty="0"/>
              <a:t>1. **</a:t>
            </a:r>
            <a:r>
              <a:rPr lang="zh-CN" altLang="en-US" dirty="0"/>
              <a:t>战略智能体 </a:t>
            </a:r>
            <a:r>
              <a:rPr lang="en-US" altLang="zh-CN" dirty="0"/>
              <a:t>(Strategist)** 26</a:t>
            </a:r>
            <a:r>
              <a:rPr lang="zh-CN" altLang="en-US" dirty="0"/>
              <a:t>：它是大脑。负责将用户的自然语言（比如“分析发展状况”）**转译**为结构化的**研究蓝图 </a:t>
            </a:r>
            <a:r>
              <a:rPr lang="en-US" altLang="zh-CN" dirty="0"/>
              <a:t>(JSON)** </a:t>
            </a:r>
            <a:r>
              <a:rPr lang="zh-CN" altLang="en-US" dirty="0"/>
              <a:t>。  </a:t>
            </a:r>
            <a:r>
              <a:rPr lang="en-US" altLang="zh-CN" dirty="0"/>
              <a:t>2. **</a:t>
            </a:r>
            <a:r>
              <a:rPr lang="zh-CN" altLang="en-US" dirty="0"/>
              <a:t>方法论智能体 </a:t>
            </a:r>
            <a:r>
              <a:rPr lang="en-US" altLang="zh-CN" dirty="0"/>
              <a:t>(Methodologist)** 28</a:t>
            </a:r>
            <a:r>
              <a:rPr lang="zh-CN" altLang="en-US" dirty="0"/>
              <a:t>：**这是本系统的一个关键设计**。它被称为“配方师”。    * </a:t>
            </a:r>
            <a:r>
              <a:rPr lang="en-US" altLang="zh-CN" dirty="0"/>
              <a:t>_</a:t>
            </a:r>
            <a:r>
              <a:rPr lang="zh-CN" altLang="en-US" dirty="0"/>
              <a:t>（这里可以展开讲一下）</a:t>
            </a:r>
            <a:r>
              <a:rPr lang="en-US" altLang="zh-CN" dirty="0"/>
              <a:t>_ </a:t>
            </a:r>
            <a:r>
              <a:rPr lang="zh-CN" altLang="en-US" dirty="0"/>
              <a:t>很多系统直接让大模型写代码，容易出错。而 </a:t>
            </a:r>
            <a:r>
              <a:rPr lang="en-US" altLang="zh-CN" dirty="0"/>
              <a:t>Methodologist **</a:t>
            </a:r>
            <a:r>
              <a:rPr lang="zh-CN" altLang="en-US" dirty="0"/>
              <a:t>不依赖生成**，它通过 **</a:t>
            </a:r>
            <a:r>
              <a:rPr lang="en-US" altLang="zh-CN" dirty="0" err="1"/>
              <a:t>Config_Fetch</a:t>
            </a:r>
            <a:r>
              <a:rPr lang="en-US" altLang="zh-CN" dirty="0"/>
              <a:t>** 29292929 </a:t>
            </a:r>
            <a:r>
              <a:rPr lang="zh-CN" altLang="en-US" dirty="0"/>
              <a:t>强制去图谱里查参数（比如 </a:t>
            </a:r>
            <a:r>
              <a:rPr lang="en-US" altLang="zh-CN" dirty="0"/>
              <a:t>TCT </a:t>
            </a:r>
            <a:r>
              <a:rPr lang="zh-CN" altLang="en-US" dirty="0"/>
              <a:t>计算需要什么阈值）。它生成的是一份**零歧义**的执行规格书，起到了“防幻觉防火墙”的作用。</a:t>
            </a:r>
            <a:r>
              <a:rPr lang="en-US" altLang="zh-CN" dirty="0"/>
              <a:t>3. **</a:t>
            </a:r>
            <a:r>
              <a:rPr lang="zh-CN" altLang="en-US" dirty="0"/>
              <a:t>编码智能体 </a:t>
            </a:r>
            <a:r>
              <a:rPr lang="en-US" altLang="zh-CN" dirty="0"/>
              <a:t>(Coding Agent)** 30</a:t>
            </a:r>
            <a:r>
              <a:rPr lang="zh-CN" altLang="en-US" dirty="0"/>
              <a:t>：它是执行者，在封闭的 **</a:t>
            </a:r>
            <a:r>
              <a:rPr lang="en-US" altLang="zh-CN" dirty="0"/>
              <a:t>Docker </a:t>
            </a:r>
            <a:r>
              <a:rPr lang="zh-CN" altLang="en-US" dirty="0"/>
              <a:t>沙箱** </a:t>
            </a:r>
            <a:r>
              <a:rPr lang="en-US" altLang="zh-CN" dirty="0"/>
              <a:t>31 </a:t>
            </a:r>
            <a:r>
              <a:rPr lang="zh-CN" altLang="en-US" dirty="0"/>
              <a:t>中运行代码，确保安全和可复现。  </a:t>
            </a:r>
            <a:r>
              <a:rPr lang="en-US" altLang="zh-CN" dirty="0"/>
              <a:t>4. **</a:t>
            </a:r>
            <a:r>
              <a:rPr lang="zh-CN" altLang="en-US" dirty="0"/>
              <a:t>审查智能体 </a:t>
            </a:r>
            <a:r>
              <a:rPr lang="en-US" altLang="zh-CN" dirty="0"/>
              <a:t>(Reviewer)** 32</a:t>
            </a:r>
            <a:r>
              <a:rPr lang="zh-CN" altLang="en-US" dirty="0"/>
              <a:t>：它是质检员，负责校验结果显著性，并执行我刚才提到的**知识回写** 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20C2-CF7C-4C05-8C6C-7949320A47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(PPT </a:t>
            </a:r>
            <a:r>
              <a:rPr lang="zh-CN" altLang="en-US" dirty="0"/>
              <a:t>第 </a:t>
            </a:r>
            <a:r>
              <a:rPr lang="en-US" altLang="zh-CN" dirty="0"/>
              <a:t>15/16 </a:t>
            </a:r>
            <a:r>
              <a:rPr lang="zh-CN" altLang="en-US" dirty="0"/>
              <a:t>页：预研数据</a:t>
            </a:r>
            <a:r>
              <a:rPr lang="en-US" altLang="zh-CN" dirty="0"/>
              <a:t>)</a:t>
            </a:r>
            <a:r>
              <a:rPr lang="zh-CN" altLang="en-US" dirty="0"/>
              <a:t>汇报一下目前的预研进展。* **数据层面**：我筛选了 </a:t>
            </a:r>
            <a:r>
              <a:rPr lang="en-US" altLang="zh-CN" dirty="0"/>
              <a:t>Web of Science </a:t>
            </a:r>
            <a:r>
              <a:rPr lang="zh-CN" altLang="en-US" dirty="0"/>
              <a:t>上 </a:t>
            </a:r>
            <a:r>
              <a:rPr lang="en-US" altLang="zh-CN" dirty="0"/>
              <a:t>800+ </a:t>
            </a:r>
            <a:r>
              <a:rPr lang="zh-CN" altLang="en-US" dirty="0"/>
              <a:t>篇专利分析相关文献 </a:t>
            </a:r>
            <a:r>
              <a:rPr lang="en-US" altLang="zh-CN" dirty="0"/>
              <a:t>40</a:t>
            </a:r>
            <a:r>
              <a:rPr lang="zh-CN" altLang="en-US" dirty="0"/>
              <a:t>，利用专门开发的 </a:t>
            </a:r>
            <a:r>
              <a:rPr lang="en-US" altLang="zh-CN" dirty="0"/>
              <a:t>Prompt Engineering </a:t>
            </a:r>
            <a:r>
              <a:rPr lang="zh-CN" altLang="en-US" dirty="0"/>
              <a:t>技术，构建了冷启动的逻辑链图谱 </a:t>
            </a:r>
            <a:r>
              <a:rPr lang="en-US" altLang="zh-CN" dirty="0"/>
              <a:t>41</a:t>
            </a:r>
            <a:r>
              <a:rPr lang="zh-CN" altLang="en-US" dirty="0"/>
              <a:t>。  * **图谱规模**：已初步形成包含数千个实体节点的连通图 </a:t>
            </a:r>
            <a:r>
              <a:rPr lang="en-US" altLang="zh-CN" dirty="0"/>
              <a:t>42</a:t>
            </a:r>
            <a:r>
              <a:rPr lang="zh-CN" altLang="en-US" dirty="0"/>
              <a:t>，验证了本体设计的有效性。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(PPT </a:t>
            </a:r>
            <a:r>
              <a:rPr lang="zh-CN" altLang="en-US" dirty="0"/>
              <a:t>第 </a:t>
            </a:r>
            <a:r>
              <a:rPr lang="en-US" altLang="zh-CN" dirty="0"/>
              <a:t>17 </a:t>
            </a:r>
            <a:r>
              <a:rPr lang="zh-CN" altLang="en-US" dirty="0"/>
              <a:t>页：</a:t>
            </a:r>
            <a:r>
              <a:rPr lang="en-US" altLang="zh-CN" dirty="0"/>
              <a:t>UCB 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  <a:r>
              <a:rPr lang="zh-CN" altLang="en-US" dirty="0"/>
              <a:t>除了架构，算法层面我解决的另一个核心难题是：“面对海量未知的技术领域，</a:t>
            </a:r>
            <a:r>
              <a:rPr lang="en-US" altLang="zh-CN" dirty="0"/>
              <a:t>AI </a:t>
            </a:r>
            <a:r>
              <a:rPr lang="zh-CN" altLang="en-US" dirty="0"/>
              <a:t>应该先分析哪一个？”为此，我引入了基于图谱的上下文 </a:t>
            </a:r>
            <a:r>
              <a:rPr lang="en-US" altLang="zh-CN" dirty="0"/>
              <a:t>UCB </a:t>
            </a:r>
            <a:r>
              <a:rPr lang="zh-CN" altLang="en-US" dirty="0"/>
              <a:t>探索策略 </a:t>
            </a:r>
            <a:r>
              <a:rPr lang="en-US" altLang="zh-CN" dirty="0"/>
              <a:t>34</a:t>
            </a:r>
            <a:r>
              <a:rPr lang="zh-CN" altLang="en-US" dirty="0"/>
              <a:t>。大家请看公式 </a:t>
            </a:r>
            <a:r>
              <a:rPr lang="en-US" altLang="zh-CN" dirty="0"/>
              <a:t>35</a:t>
            </a:r>
            <a:r>
              <a:rPr lang="zh-CN" altLang="en-US" dirty="0"/>
              <a:t>，不同于传统强化学习，我的参数直接取自图谱：* **</a:t>
            </a:r>
            <a:r>
              <a:rPr lang="en-US" altLang="zh-CN" dirty="0"/>
              <a:t>$Q$</a:t>
            </a:r>
            <a:r>
              <a:rPr lang="zh-CN" altLang="en-US" dirty="0"/>
              <a:t>值**代表历史胜率 </a:t>
            </a:r>
            <a:r>
              <a:rPr lang="en-US" altLang="zh-CN" dirty="0"/>
              <a:t>36</a:t>
            </a:r>
            <a:r>
              <a:rPr lang="zh-CN" altLang="en-US" dirty="0"/>
              <a:t>，**</a:t>
            </a:r>
            <a:r>
              <a:rPr lang="en-US" altLang="zh-CN" dirty="0"/>
              <a:t>$N$</a:t>
            </a:r>
            <a:r>
              <a:rPr lang="zh-CN" altLang="en-US" dirty="0"/>
              <a:t>值**代表使用频次 </a:t>
            </a:r>
            <a:r>
              <a:rPr lang="en-US" altLang="zh-CN" dirty="0"/>
              <a:t>37</a:t>
            </a:r>
            <a:r>
              <a:rPr lang="zh-CN" altLang="en-US" dirty="0"/>
              <a:t>。  * 当系统面对新领域时，它会在**“利用” </a:t>
            </a:r>
            <a:r>
              <a:rPr lang="en-US" altLang="zh-CN" dirty="0"/>
              <a:t>(Exploitation)** 38——</a:t>
            </a:r>
            <a:r>
              <a:rPr lang="zh-CN" altLang="en-US" dirty="0"/>
              <a:t>即复现高 </a:t>
            </a:r>
            <a:r>
              <a:rPr lang="en-US" altLang="zh-CN" dirty="0"/>
              <a:t>$Q$ </a:t>
            </a:r>
            <a:r>
              <a:rPr lang="zh-CN" altLang="en-US" dirty="0"/>
              <a:t>值的经典方法（如大家都在算的 </a:t>
            </a:r>
            <a:r>
              <a:rPr lang="en-US" altLang="zh-CN" dirty="0"/>
              <a:t>HHI </a:t>
            </a:r>
            <a:r>
              <a:rPr lang="zh-CN" altLang="en-US" dirty="0"/>
              <a:t>指数），和**“探索” </a:t>
            </a:r>
            <a:r>
              <a:rPr lang="en-US" altLang="zh-CN" dirty="0"/>
              <a:t>(Exploration)** 39 ——</a:t>
            </a:r>
            <a:r>
              <a:rPr lang="zh-CN" altLang="en-US" dirty="0"/>
              <a:t>即尝试低 </a:t>
            </a:r>
            <a:r>
              <a:rPr lang="en-US" altLang="zh-CN" dirty="0"/>
              <a:t>$N$ </a:t>
            </a:r>
            <a:r>
              <a:rPr lang="zh-CN" altLang="en-US" dirty="0"/>
              <a:t>值的稀疏路径（如寻找结构洞）之间进行动态平衡。  * 这种机制赋予了系统类似人类科学家的**“好奇心”**。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整体框架图和例子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(PPT </a:t>
            </a:r>
            <a:r>
              <a:rPr lang="zh-CN" altLang="en-US" dirty="0"/>
              <a:t>第 </a:t>
            </a:r>
            <a:r>
              <a:rPr lang="en-US" altLang="zh-CN" dirty="0"/>
              <a:t>19 </a:t>
            </a:r>
            <a:r>
              <a:rPr lang="zh-CN" altLang="en-US" dirty="0"/>
              <a:t>页：案例演示</a:t>
            </a:r>
            <a:r>
              <a:rPr lang="en-US" altLang="zh-CN" dirty="0"/>
              <a:t>)</a:t>
            </a:r>
            <a:r>
              <a:rPr lang="zh-CN" altLang="en-US" dirty="0"/>
              <a:t>为了验证系统的端到端能力，我做了一个**“分析 </a:t>
            </a:r>
            <a:r>
              <a:rPr lang="en-US" altLang="zh-CN" dirty="0"/>
              <a:t>6G </a:t>
            </a:r>
            <a:r>
              <a:rPr lang="zh-CN" altLang="en-US" dirty="0"/>
              <a:t>技术空白”**的 </a:t>
            </a:r>
            <a:r>
              <a:rPr lang="en-US" altLang="zh-CN" dirty="0"/>
              <a:t>Demo 43</a:t>
            </a:r>
            <a:r>
              <a:rPr lang="zh-CN" altLang="en-US" dirty="0"/>
              <a:t>。大家可以看到整个过程：</a:t>
            </a:r>
            <a:r>
              <a:rPr lang="en-US" altLang="zh-CN" dirty="0"/>
              <a:t>1. </a:t>
            </a:r>
            <a:r>
              <a:rPr lang="zh-CN" altLang="en-US" dirty="0"/>
              <a:t>用户输入指令后，</a:t>
            </a:r>
            <a:r>
              <a:rPr lang="en-US" altLang="zh-CN" dirty="0"/>
              <a:t>Strategist </a:t>
            </a:r>
            <a:r>
              <a:rPr lang="zh-CN" altLang="en-US" dirty="0"/>
              <a:t>检索发现“</a:t>
            </a:r>
            <a:r>
              <a:rPr lang="en-US" altLang="zh-CN" dirty="0"/>
              <a:t>IPC </a:t>
            </a:r>
            <a:r>
              <a:rPr lang="zh-CN" altLang="en-US" dirty="0"/>
              <a:t>共现”适合找空白 </a:t>
            </a:r>
            <a:r>
              <a:rPr lang="en-US" altLang="zh-CN" dirty="0"/>
              <a:t>44</a:t>
            </a:r>
            <a:r>
              <a:rPr lang="zh-CN" altLang="en-US" dirty="0"/>
              <a:t>。  </a:t>
            </a:r>
            <a:r>
              <a:rPr lang="en-US" altLang="zh-CN" dirty="0"/>
              <a:t>2. Methodologist </a:t>
            </a:r>
            <a:r>
              <a:rPr lang="zh-CN" altLang="en-US" dirty="0"/>
              <a:t>自动提取了 </a:t>
            </a:r>
            <a:r>
              <a:rPr lang="en-US" altLang="zh-CN" dirty="0"/>
              <a:t>`</a:t>
            </a:r>
            <a:r>
              <a:rPr lang="en-US" altLang="zh-CN" dirty="0" err="1"/>
              <a:t>NetworkX</a:t>
            </a:r>
            <a:r>
              <a:rPr lang="en-US" altLang="zh-CN" dirty="0"/>
              <a:t>` </a:t>
            </a:r>
            <a:r>
              <a:rPr lang="zh-CN" altLang="en-US" dirty="0"/>
              <a:t>库和 </a:t>
            </a:r>
            <a:r>
              <a:rPr lang="en-US" altLang="zh-CN" dirty="0"/>
              <a:t>`Threshold=5` </a:t>
            </a:r>
            <a:r>
              <a:rPr lang="zh-CN" altLang="en-US" dirty="0"/>
              <a:t>的参数 </a:t>
            </a:r>
            <a:r>
              <a:rPr lang="en-US" altLang="zh-CN" dirty="0"/>
              <a:t>45</a:t>
            </a:r>
            <a:r>
              <a:rPr lang="zh-CN" altLang="en-US" dirty="0"/>
              <a:t>。  </a:t>
            </a:r>
            <a:r>
              <a:rPr lang="en-US" altLang="zh-CN" dirty="0"/>
              <a:t>3. Coding Agent </a:t>
            </a:r>
            <a:r>
              <a:rPr lang="zh-CN" altLang="en-US" dirty="0"/>
              <a:t>生成并执行了 </a:t>
            </a:r>
            <a:r>
              <a:rPr lang="en-US" altLang="zh-CN" dirty="0"/>
              <a:t>Python </a:t>
            </a:r>
            <a:r>
              <a:rPr lang="zh-CN" altLang="en-US" dirty="0"/>
              <a:t>代码 </a:t>
            </a:r>
            <a:r>
              <a:rPr lang="en-US" altLang="zh-CN" dirty="0"/>
              <a:t>46</a:t>
            </a:r>
            <a:r>
              <a:rPr lang="zh-CN" altLang="en-US" dirty="0"/>
              <a:t>。  </a:t>
            </a:r>
            <a:r>
              <a:rPr lang="en-US" altLang="zh-CN" dirty="0"/>
              <a:t>4. </a:t>
            </a:r>
            <a:r>
              <a:rPr lang="zh-CN" altLang="en-US" dirty="0"/>
              <a:t>最终 </a:t>
            </a:r>
            <a:r>
              <a:rPr lang="en-US" altLang="zh-CN" dirty="0"/>
              <a:t>Reviewer </a:t>
            </a:r>
            <a:r>
              <a:rPr lang="zh-CN" altLang="en-US" dirty="0"/>
              <a:t>输出了可视化图表并回写了经验 </a:t>
            </a:r>
            <a:r>
              <a:rPr lang="en-US" altLang="zh-CN" dirty="0"/>
              <a:t>47</a:t>
            </a:r>
            <a:r>
              <a:rPr lang="zh-CN" altLang="en-US" dirty="0"/>
              <a:t>。这一过程完全自动化，无需人工干预。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20C2-CF7C-4C05-8C6C-7949320A47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(PPT </a:t>
            </a:r>
            <a:r>
              <a:rPr lang="zh-CN" altLang="en-US" dirty="0"/>
              <a:t>第 </a:t>
            </a:r>
            <a:r>
              <a:rPr lang="en-US" altLang="zh-CN" dirty="0"/>
              <a:t>21 </a:t>
            </a:r>
            <a:r>
              <a:rPr lang="zh-CN" altLang="en-US" dirty="0"/>
              <a:t>页：评估计划</a:t>
            </a:r>
            <a:r>
              <a:rPr lang="en-US" altLang="zh-CN" dirty="0"/>
              <a:t>)</a:t>
            </a:r>
            <a:r>
              <a:rPr lang="zh-CN" altLang="en-US" dirty="0"/>
              <a:t>最后是实验计划。鉴于这是一个智能体系统，我设计了多维度的评估指标 </a:t>
            </a:r>
            <a:r>
              <a:rPr lang="en-US" altLang="zh-CN" dirty="0"/>
              <a:t>48</a:t>
            </a:r>
            <a:r>
              <a:rPr lang="zh-CN" altLang="en-US" dirty="0"/>
              <a:t>：</a:t>
            </a:r>
            <a:r>
              <a:rPr lang="en-US" altLang="zh-CN" dirty="0"/>
              <a:t>1. **</a:t>
            </a:r>
            <a:r>
              <a:rPr lang="zh-CN" altLang="en-US" dirty="0"/>
              <a:t>准确性**：评估逻辑链提取的 </a:t>
            </a:r>
            <a:r>
              <a:rPr lang="en-US" altLang="zh-CN" dirty="0"/>
              <a:t>Precision/Recall</a:t>
            </a:r>
            <a:r>
              <a:rPr lang="zh-CN" altLang="en-US" dirty="0"/>
              <a:t>。  </a:t>
            </a:r>
            <a:r>
              <a:rPr lang="en-US" altLang="zh-CN" dirty="0"/>
              <a:t>2. **</a:t>
            </a:r>
            <a:r>
              <a:rPr lang="zh-CN" altLang="en-US" dirty="0"/>
              <a:t>可执行性**：重点考核代码生成的 **一次通过率 </a:t>
            </a:r>
            <a:r>
              <a:rPr lang="en-US" altLang="zh-CN" dirty="0"/>
              <a:t>(Pass@1)** 49</a:t>
            </a:r>
            <a:r>
              <a:rPr lang="zh-CN" altLang="en-US" dirty="0"/>
              <a:t>。预期引入 </a:t>
            </a:r>
            <a:r>
              <a:rPr lang="en-US" altLang="zh-CN" dirty="0"/>
              <a:t>Methodologist </a:t>
            </a:r>
            <a:r>
              <a:rPr lang="zh-CN" altLang="en-US" dirty="0"/>
              <a:t>后，该指标将显著优于无图谱的通用 </a:t>
            </a:r>
            <a:r>
              <a:rPr lang="en-US" altLang="zh-CN" dirty="0"/>
              <a:t>Agent</a:t>
            </a:r>
            <a:r>
              <a:rPr lang="zh-CN" altLang="en-US" dirty="0"/>
              <a:t>。  </a:t>
            </a:r>
            <a:r>
              <a:rPr lang="en-US" altLang="zh-CN" dirty="0"/>
              <a:t>3. **</a:t>
            </a:r>
            <a:r>
              <a:rPr lang="zh-CN" altLang="en-US" dirty="0"/>
              <a:t>探索效率**：验证 </a:t>
            </a:r>
            <a:r>
              <a:rPr lang="en-US" altLang="zh-CN" dirty="0"/>
              <a:t>UCB </a:t>
            </a:r>
            <a:r>
              <a:rPr lang="zh-CN" altLang="en-US" dirty="0"/>
              <a:t>算法发现高价值结论的效率 </a:t>
            </a:r>
            <a:r>
              <a:rPr lang="en-US" altLang="zh-CN" dirty="0"/>
              <a:t>50</a:t>
            </a:r>
            <a:r>
              <a:rPr lang="zh-CN" altLang="en-US" dirty="0"/>
              <a:t>。输出的指标，报告</a:t>
            </a:r>
            <a:r>
              <a:rPr lang="zh-CN" altLang="en-US" dirty="0"/>
              <a:t>修改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20C2-CF7C-4C05-8C6C-7949320A47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后续我将按照计划，在 </a:t>
            </a:r>
            <a:r>
              <a:rPr lang="en-US" altLang="zh-CN" dirty="0"/>
              <a:t>Phase 3 </a:t>
            </a:r>
            <a:r>
              <a:rPr lang="zh-CN" altLang="en-US" dirty="0"/>
              <a:t>接入全量真实专利数据，跑通闭环 </a:t>
            </a:r>
            <a:r>
              <a:rPr lang="en-US" altLang="zh-CN" dirty="0"/>
              <a:t>51</a:t>
            </a:r>
            <a:r>
              <a:rPr lang="zh-CN" altLang="en-US" dirty="0"/>
              <a:t>。最终预期成果 </a:t>
            </a:r>
            <a:r>
              <a:rPr lang="en-US" altLang="zh-CN" dirty="0"/>
              <a:t>52 </a:t>
            </a:r>
            <a:r>
              <a:rPr lang="zh-CN" altLang="en-US" dirty="0"/>
              <a:t>包括：* 一套可运行的 **</a:t>
            </a:r>
            <a:r>
              <a:rPr lang="en-US" altLang="zh-CN" dirty="0"/>
              <a:t>Patent-</a:t>
            </a:r>
            <a:r>
              <a:rPr lang="en-US" altLang="zh-CN" dirty="0" err="1"/>
              <a:t>DeepScientist</a:t>
            </a:r>
            <a:r>
              <a:rPr lang="en-US" altLang="zh-CN" dirty="0"/>
              <a:t> </a:t>
            </a:r>
            <a:r>
              <a:rPr lang="zh-CN" altLang="en-US" dirty="0"/>
              <a:t>原型系统**；  * 一份包含丰富逻辑链的 **知识图谱数据集**；  * 以及一篇高水平的学术论文。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扩大数据源问题</a:t>
            </a:r>
            <a:r>
              <a:rPr lang="en-US" altLang="zh-CN" dirty="0"/>
              <a:t>-</a:t>
            </a:r>
            <a:r>
              <a:rPr lang="zh-CN" altLang="en-US" dirty="0"/>
              <a:t>》数据</a:t>
            </a:r>
            <a:r>
              <a:rPr lang="en-US" altLang="zh-CN" dirty="0"/>
              <a:t>-</a:t>
            </a:r>
            <a:r>
              <a:rPr lang="zh-CN" altLang="en-US" dirty="0"/>
              <a:t>》数据的关系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539C59-8FB5-4EFC-8737-476C35A5EFBE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首先，介绍选题背景。在“</a:t>
            </a:r>
            <a:r>
              <a:rPr lang="en-US" altLang="zh-CN" dirty="0"/>
              <a:t>AI for Science”</a:t>
            </a:r>
            <a:r>
              <a:rPr lang="zh-CN" altLang="en-US" dirty="0"/>
              <a:t>的浪潮下，专利情报分析正面临着深刻的范式转移。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**</a:t>
            </a:r>
            <a:r>
              <a:rPr lang="en-US" altLang="zh-CN" dirty="0"/>
              <a:t>1.0 </a:t>
            </a:r>
            <a:r>
              <a:rPr lang="zh-CN" altLang="en-US" dirty="0"/>
              <a:t>时代**是人工检索，受限于人类的阅读速度，面临“信息过载”的物理瓶颈。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  * **</a:t>
            </a:r>
            <a:r>
              <a:rPr lang="en-US" altLang="zh-CN" dirty="0"/>
              <a:t>2.0 </a:t>
            </a:r>
            <a:r>
              <a:rPr lang="zh-CN" altLang="en-US" dirty="0"/>
              <a:t>时代**是大模型辅助，虽然 </a:t>
            </a:r>
            <a:r>
              <a:rPr lang="en-US" altLang="zh-CN" dirty="0"/>
              <a:t>LLM </a:t>
            </a:r>
            <a:r>
              <a:rPr lang="zh-CN" altLang="en-US" dirty="0"/>
              <a:t>能做摘要，但我们发现它存在一个致命痛点</a:t>
            </a:r>
            <a:r>
              <a:rPr lang="en-US" altLang="zh-CN" dirty="0"/>
              <a:t>——</a:t>
            </a:r>
            <a:r>
              <a:rPr lang="zh-CN" altLang="en-US" dirty="0"/>
              <a:t>我称之为**“方法论鸿沟” </a:t>
            </a:r>
            <a:r>
              <a:rPr lang="en-US" altLang="zh-CN" dirty="0"/>
              <a:t>(The Methodological Gap)** </a:t>
            </a:r>
            <a:r>
              <a:rPr lang="zh-CN" altLang="en-US" dirty="0"/>
              <a:t>通用大模型虽然“博学”，但它不懂科研的“规矩”。它知道什么是“技术成熟度”，但不知道计算成熟度具体需要什么参数、调用什么库。这就导致了严重的**幻觉**和**执行断层**。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* **因此，本研究旨在迈向 </a:t>
            </a:r>
            <a:r>
              <a:rPr lang="en-US" altLang="zh-CN" dirty="0"/>
              <a:t>3.0 </a:t>
            </a:r>
            <a:r>
              <a:rPr lang="zh-CN" altLang="en-US" dirty="0"/>
              <a:t>时代** ：我们需要一个不仅能“读”懂文献，还能像科学家一样掌握“如何分析 </a:t>
            </a:r>
            <a:r>
              <a:rPr lang="en-US" altLang="zh-CN" dirty="0"/>
              <a:t>(Know-How)”</a:t>
            </a:r>
            <a:r>
              <a:rPr lang="zh-CN" altLang="en-US" dirty="0"/>
              <a:t>，并**自主执行**任务的智能体系统。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第一部分：研究背景与意义 </a:t>
            </a:r>
            <a:r>
              <a:rPr lang="en-US" altLang="zh-CN" dirty="0"/>
              <a:t>(0:30 - 2:30)**(PPT </a:t>
            </a:r>
            <a:r>
              <a:rPr lang="zh-CN" altLang="en-US" dirty="0"/>
              <a:t>第 </a:t>
            </a:r>
            <a:r>
              <a:rPr lang="en-US" altLang="zh-CN" dirty="0"/>
              <a:t>3 </a:t>
            </a:r>
            <a:r>
              <a:rPr lang="zh-CN" altLang="en-US" dirty="0"/>
              <a:t>页：范式转移图</a:t>
            </a:r>
            <a:r>
              <a:rPr lang="en-US" altLang="zh-CN" dirty="0"/>
              <a:t>)(PPT </a:t>
            </a:r>
            <a:r>
              <a:rPr lang="zh-CN" altLang="en-US" dirty="0"/>
              <a:t>第 </a:t>
            </a:r>
            <a:r>
              <a:rPr lang="en-US" altLang="zh-CN" dirty="0"/>
              <a:t>4 </a:t>
            </a:r>
            <a:r>
              <a:rPr lang="zh-CN" altLang="en-US" dirty="0"/>
              <a:t>页：黑盒 </a:t>
            </a:r>
            <a:r>
              <a:rPr lang="en-US" altLang="zh-CN" dirty="0"/>
              <a:t>vs </a:t>
            </a:r>
            <a:r>
              <a:rPr lang="zh-CN" altLang="en-US" dirty="0"/>
              <a:t>白盒</a:t>
            </a:r>
            <a:r>
              <a:rPr lang="en-US" altLang="zh-CN" dirty="0"/>
              <a:t>)</a:t>
            </a:r>
            <a:r>
              <a:rPr lang="zh-CN" altLang="en-US" dirty="0"/>
              <a:t>这就引出了本研究的核心科学问题 </a:t>
            </a:r>
            <a:r>
              <a:rPr lang="en-US" altLang="zh-CN" dirty="0"/>
              <a:t>3</a:t>
            </a:r>
            <a:r>
              <a:rPr lang="zh-CN" altLang="en-US" dirty="0"/>
              <a:t>。目前的 </a:t>
            </a:r>
            <a:r>
              <a:rPr lang="en-US" altLang="zh-CN" dirty="0"/>
              <a:t>LLM </a:t>
            </a:r>
            <a:r>
              <a:rPr lang="zh-CN" altLang="en-US" dirty="0"/>
              <a:t>是一个**“黑盒”** </a:t>
            </a:r>
            <a:r>
              <a:rPr lang="en-US" altLang="zh-CN" dirty="0"/>
              <a:t>4</a:t>
            </a:r>
            <a:r>
              <a:rPr lang="zh-CN" altLang="en-US" dirty="0"/>
              <a:t>，它的推理过程是混沌的、不可控的。而我的目标是构建一个**“白盒”系统 </a:t>
            </a:r>
            <a:r>
              <a:rPr lang="en-US" altLang="zh-CN" dirty="0"/>
              <a:t>5</a:t>
            </a:r>
            <a:r>
              <a:rPr lang="zh-CN" altLang="en-US" dirty="0"/>
              <a:t>，通过引入“逻辑链”** </a:t>
            </a:r>
            <a:r>
              <a:rPr lang="en-US" altLang="zh-CN" dirty="0"/>
              <a:t>6</a:t>
            </a:r>
            <a:r>
              <a:rPr lang="zh-CN" altLang="en-US" dirty="0"/>
              <a:t>，将用户的模糊需求，精准映射到确定的方法、参数和代码上，实现科研推理的透明化和可复现化 </a:t>
            </a:r>
            <a:r>
              <a:rPr lang="en-US" altLang="zh-CN" dirty="0"/>
              <a:t>7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20C2-CF7C-4C05-8C6C-7949320A47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第二部分：国内外研究现状 </a:t>
            </a:r>
            <a:r>
              <a:rPr lang="en-US" altLang="zh-CN" dirty="0"/>
              <a:t>(2:30 - 4:30)**(PPT </a:t>
            </a:r>
            <a:r>
              <a:rPr lang="zh-CN" altLang="en-US" dirty="0"/>
              <a:t>第 </a:t>
            </a:r>
            <a:r>
              <a:rPr lang="en-US" altLang="zh-CN" dirty="0"/>
              <a:t>9 </a:t>
            </a:r>
            <a:r>
              <a:rPr lang="zh-CN" altLang="en-US" dirty="0"/>
              <a:t>页：三圆交集图</a:t>
            </a:r>
            <a:r>
              <a:rPr lang="en-US" altLang="zh-CN" dirty="0"/>
              <a:t>)</a:t>
            </a:r>
            <a:r>
              <a:rPr lang="zh-CN" altLang="en-US" dirty="0"/>
              <a:t>为了找到解决方案，我系统调研了三个相关领域，发现它们各自存在局限，形成了一个**“三角困境”** </a:t>
            </a:r>
            <a:r>
              <a:rPr lang="en-US" altLang="zh-CN" dirty="0"/>
              <a:t>8</a:t>
            </a:r>
            <a:r>
              <a:rPr lang="zh-CN" altLang="en-US" dirty="0"/>
              <a:t>：</a:t>
            </a:r>
            <a:r>
              <a:rPr lang="en-US" altLang="zh-CN" dirty="0"/>
              <a:t>1. **</a:t>
            </a:r>
            <a:r>
              <a:rPr lang="zh-CN" altLang="en-US" dirty="0"/>
              <a:t>左侧的专利情报挖掘** </a:t>
            </a:r>
            <a:r>
              <a:rPr lang="en-US" altLang="zh-CN" dirty="0"/>
              <a:t>9</a:t>
            </a:r>
            <a:r>
              <a:rPr lang="zh-CN" altLang="en-US" dirty="0"/>
              <a:t>：传统的 </a:t>
            </a:r>
            <a:r>
              <a:rPr lang="en-US" altLang="zh-CN" dirty="0"/>
              <a:t>Porter </a:t>
            </a:r>
            <a:r>
              <a:rPr lang="zh-CN" altLang="en-US" dirty="0"/>
              <a:t>体系或 </a:t>
            </a:r>
            <a:r>
              <a:rPr lang="en-US" altLang="zh-CN" dirty="0"/>
              <a:t>LDA </a:t>
            </a:r>
            <a:r>
              <a:rPr lang="zh-CN" altLang="en-US" dirty="0"/>
              <a:t>模型，往往依赖人工特征工程，懂数据但不懂深层逻辑。  </a:t>
            </a:r>
            <a:r>
              <a:rPr lang="en-US" altLang="zh-CN" dirty="0"/>
              <a:t>2. **</a:t>
            </a:r>
            <a:r>
              <a:rPr lang="zh-CN" altLang="en-US" dirty="0"/>
              <a:t>右侧的神经符号 </a:t>
            </a:r>
            <a:r>
              <a:rPr lang="en-US" altLang="zh-CN" dirty="0"/>
              <a:t>AI** 10</a:t>
            </a:r>
            <a:r>
              <a:rPr lang="zh-CN" altLang="en-US" dirty="0"/>
              <a:t>：目前的知识图谱大多是**“实体图谱”**（存 </a:t>
            </a:r>
            <a:r>
              <a:rPr lang="en-US" altLang="zh-CN" dirty="0"/>
              <a:t>A </a:t>
            </a:r>
            <a:r>
              <a:rPr lang="zh-CN" altLang="en-US" dirty="0"/>
              <a:t>是 </a:t>
            </a:r>
            <a:r>
              <a:rPr lang="en-US" altLang="zh-CN" dirty="0"/>
              <a:t>B</a:t>
            </a:r>
            <a:r>
              <a:rPr lang="zh-CN" altLang="en-US" dirty="0"/>
              <a:t>），缺乏对**“过程知识”**（即 </a:t>
            </a:r>
            <a:r>
              <a:rPr lang="en-US" altLang="zh-CN" dirty="0"/>
              <a:t>Goal -&gt; Method -&gt; Conclusion</a:t>
            </a:r>
            <a:r>
              <a:rPr lang="zh-CN" altLang="en-US" dirty="0"/>
              <a:t>）的结构化描述，导致无法指导代码生成。  </a:t>
            </a:r>
            <a:r>
              <a:rPr lang="en-US" altLang="zh-CN" dirty="0"/>
              <a:t>3. **</a:t>
            </a:r>
            <a:r>
              <a:rPr lang="zh-CN" altLang="en-US" dirty="0"/>
              <a:t>下方的自主智能体** </a:t>
            </a:r>
            <a:r>
              <a:rPr lang="en-US" altLang="zh-CN" dirty="0"/>
              <a:t>11</a:t>
            </a:r>
            <a:r>
              <a:rPr lang="zh-CN" altLang="en-US" dirty="0"/>
              <a:t>：通用的 </a:t>
            </a:r>
            <a:r>
              <a:rPr lang="en-US" altLang="zh-CN" dirty="0" err="1"/>
              <a:t>ReAct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 err="1"/>
              <a:t>MetaGPT</a:t>
            </a:r>
            <a:r>
              <a:rPr lang="en-US" altLang="zh-CN" dirty="0"/>
              <a:t> </a:t>
            </a:r>
            <a:r>
              <a:rPr lang="zh-CN" altLang="en-US" dirty="0"/>
              <a:t>框架，在垂直领域缺乏专业约束，容易产生“一本正经胡说八道”的幻觉。  图中间的红色区域，就是本研究的</a:t>
            </a:r>
            <a:r>
              <a:rPr lang="zh-CN" altLang="en-US"/>
              <a:t>切入点。</a:t>
            </a:r>
            <a:r>
              <a:rPr lang="zh-CN" altLang="en-US" dirty="0"/>
              <a:t>我提出构建一种融合机制：以逻辑链知识图谱为认知底座（提供逻辑），驱动多智能体进行自主探索（提供行动），实现 </a:t>
            </a:r>
            <a:r>
              <a:rPr lang="en-US" altLang="zh-CN" dirty="0"/>
              <a:t>Data + Logic + Action </a:t>
            </a:r>
            <a:r>
              <a:rPr lang="zh-CN" altLang="en-US" dirty="0"/>
              <a:t>的闭环统一 </a:t>
            </a:r>
            <a:r>
              <a:rPr lang="en-US" altLang="zh-CN" dirty="0"/>
              <a:t>13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20C2-CF7C-4C05-8C6C-7949320A47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(PPT </a:t>
            </a:r>
            <a:r>
              <a:rPr lang="zh-CN" altLang="en-US" dirty="0">
                <a:sym typeface="+mn-ea"/>
              </a:rPr>
              <a:t>第 </a:t>
            </a:r>
            <a:r>
              <a:rPr lang="en-US" altLang="zh-CN" dirty="0">
                <a:sym typeface="+mn-ea"/>
              </a:rPr>
              <a:t>12 </a:t>
            </a:r>
            <a:r>
              <a:rPr lang="zh-CN" altLang="en-US" dirty="0">
                <a:sym typeface="+mn-ea"/>
              </a:rPr>
              <a:t>页：系统全景图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基于这个本体，我设计了 </a:t>
            </a:r>
            <a:r>
              <a:rPr lang="en-US" altLang="zh-CN" dirty="0">
                <a:sym typeface="+mn-ea"/>
              </a:rPr>
              <a:t>Patent-</a:t>
            </a:r>
            <a:r>
              <a:rPr lang="en-US" altLang="zh-CN" dirty="0" err="1">
                <a:sym typeface="+mn-ea"/>
              </a:rPr>
              <a:t>DeepScientist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的总体框架 </a:t>
            </a:r>
            <a:r>
              <a:rPr lang="en-US" altLang="zh-CN" dirty="0">
                <a:sym typeface="+mn-ea"/>
              </a:rPr>
              <a:t>22</a:t>
            </a:r>
            <a:r>
              <a:rPr lang="zh-CN" altLang="en-US" dirty="0">
                <a:sym typeface="+mn-ea"/>
              </a:rPr>
              <a:t>。这不仅仅是一个工具，而是一个自主进化的闭环 </a:t>
            </a:r>
            <a:r>
              <a:rPr lang="en-US" altLang="zh-CN" dirty="0">
                <a:sym typeface="+mn-ea"/>
              </a:rPr>
              <a:t>23</a:t>
            </a:r>
            <a:r>
              <a:rPr lang="zh-CN" altLang="en-US" dirty="0">
                <a:sym typeface="+mn-ea"/>
              </a:rPr>
              <a:t>。流程从左侧的“策略规划”开始，经过中间的“代码执行”，最终生成的成功经验会通过**“知识回写” </a:t>
            </a:r>
            <a:r>
              <a:rPr lang="en-US" altLang="zh-CN" dirty="0">
                <a:sym typeface="+mn-ea"/>
              </a:rPr>
              <a:t>(Write-back)** </a:t>
            </a:r>
            <a:r>
              <a:rPr lang="zh-CN" altLang="en-US" dirty="0">
                <a:sym typeface="+mn-ea"/>
              </a:rPr>
              <a:t>机制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，反哺到上方的图谱记忆库中。这意味着系统用得越久，积累的“分析范式”就越多，越用越聪明。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第三部分：研究方法与思路 </a:t>
            </a:r>
            <a:r>
              <a:rPr lang="en-US" altLang="zh-CN" dirty="0">
                <a:sym typeface="+mn-ea"/>
              </a:rPr>
              <a:t>(4:30 - 9:30) —— _</a:t>
            </a:r>
            <a:r>
              <a:rPr lang="zh-CN" altLang="en-US" dirty="0">
                <a:sym typeface="+mn-ea"/>
              </a:rPr>
              <a:t>核心重点</a:t>
            </a:r>
            <a:r>
              <a:rPr lang="en-US" altLang="zh-CN" dirty="0">
                <a:sym typeface="+mn-ea"/>
              </a:rPr>
              <a:t>_**(PPT </a:t>
            </a:r>
            <a:r>
              <a:rPr lang="zh-CN" altLang="en-US" dirty="0">
                <a:sym typeface="+mn-ea"/>
              </a:rPr>
              <a:t>第 </a:t>
            </a:r>
            <a:r>
              <a:rPr lang="en-US" altLang="zh-CN" dirty="0">
                <a:sym typeface="+mn-ea"/>
              </a:rPr>
              <a:t>11 </a:t>
            </a:r>
            <a:r>
              <a:rPr lang="zh-CN" altLang="en-US" dirty="0">
                <a:sym typeface="+mn-ea"/>
              </a:rPr>
              <a:t>页：逻辑链本体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为了实现这一目标，我首先解决“知识怎么存”的问题。我构建了一套**“方法论知识图谱本体” </a:t>
            </a:r>
            <a:r>
              <a:rPr lang="en-US" altLang="zh-CN" dirty="0">
                <a:sym typeface="+mn-ea"/>
              </a:rPr>
              <a:t>(Methodological Ontology)** </a:t>
            </a:r>
            <a:r>
              <a:rPr lang="zh-CN" altLang="en-US" dirty="0">
                <a:sym typeface="+mn-ea"/>
              </a:rPr>
              <a:t>。大家请看这张图，与传统图谱不同，我引入了 </a:t>
            </a:r>
            <a:r>
              <a:rPr lang="en-US" altLang="zh-CN" dirty="0" err="1">
                <a:sym typeface="+mn-ea"/>
              </a:rPr>
              <a:t>AnalysisEvent</a:t>
            </a:r>
            <a:r>
              <a:rPr lang="en-US" altLang="zh-CN" dirty="0">
                <a:sym typeface="+mn-ea"/>
              </a:rPr>
              <a:t> (</a:t>
            </a:r>
            <a:r>
              <a:rPr lang="zh-CN" altLang="en-US" dirty="0">
                <a:sym typeface="+mn-ea"/>
              </a:rPr>
              <a:t>分析事件</a:t>
            </a:r>
            <a:r>
              <a:rPr lang="en-US" altLang="zh-CN" dirty="0">
                <a:sym typeface="+mn-ea"/>
              </a:rPr>
              <a:t>)  </a:t>
            </a:r>
            <a:r>
              <a:rPr lang="zh-CN" altLang="en-US" dirty="0">
                <a:sym typeface="+mn-ea"/>
              </a:rPr>
              <a:t>作为核心枢纽。* 它上游承接文献来源 </a:t>
            </a:r>
            <a:r>
              <a:rPr lang="en-US" altLang="zh-CN" dirty="0">
                <a:sym typeface="+mn-ea"/>
              </a:rPr>
              <a:t>(Paper) </a:t>
            </a:r>
            <a:r>
              <a:rPr lang="zh-CN" altLang="en-US" dirty="0">
                <a:sym typeface="+mn-ea"/>
              </a:rPr>
              <a:t>，  * 中游明确了使用什么数据 </a:t>
            </a:r>
            <a:r>
              <a:rPr lang="en-US" altLang="zh-CN" dirty="0">
                <a:sym typeface="+mn-ea"/>
              </a:rPr>
              <a:t>(Data) 17</a:t>
            </a:r>
            <a:r>
              <a:rPr lang="zh-CN" altLang="en-US" dirty="0">
                <a:sym typeface="+mn-ea"/>
              </a:rPr>
              <a:t>和什么方法 </a:t>
            </a:r>
            <a:r>
              <a:rPr lang="en-US" altLang="zh-CN" dirty="0">
                <a:sym typeface="+mn-ea"/>
              </a:rPr>
              <a:t>(Method) </a:t>
            </a:r>
            <a:r>
              <a:rPr lang="zh-CN" altLang="en-US" dirty="0">
                <a:sym typeface="+mn-ea"/>
              </a:rPr>
              <a:t>，  * 下游指向得出的结论 </a:t>
            </a:r>
            <a:r>
              <a:rPr lang="en-US" altLang="zh-CN" dirty="0">
                <a:sym typeface="+mn-ea"/>
              </a:rPr>
              <a:t>(Conclusion) </a:t>
            </a:r>
            <a:r>
              <a:rPr lang="zh-CN" altLang="en-US" dirty="0">
                <a:sym typeface="+mn-ea"/>
              </a:rPr>
              <a:t>。特别值得一提的是，我将 </a:t>
            </a:r>
            <a:r>
              <a:rPr lang="en-US" altLang="zh-CN" dirty="0">
                <a:sym typeface="+mn-ea"/>
              </a:rPr>
              <a:t>Dataset (</a:t>
            </a:r>
            <a:r>
              <a:rPr lang="zh-CN" altLang="en-US" dirty="0">
                <a:sym typeface="+mn-ea"/>
              </a:rPr>
              <a:t>数据源</a:t>
            </a:r>
            <a:r>
              <a:rPr lang="en-US" altLang="zh-CN" dirty="0">
                <a:sym typeface="+mn-ea"/>
              </a:rPr>
              <a:t>) 20</a:t>
            </a:r>
            <a:r>
              <a:rPr lang="zh-CN" altLang="en-US" dirty="0">
                <a:sym typeface="+mn-ea"/>
              </a:rPr>
              <a:t>和 </a:t>
            </a:r>
            <a:r>
              <a:rPr lang="en-US" altLang="zh-CN" dirty="0">
                <a:sym typeface="+mn-ea"/>
              </a:rPr>
              <a:t>Data (</a:t>
            </a:r>
            <a:r>
              <a:rPr lang="zh-CN" altLang="en-US" dirty="0">
                <a:sym typeface="+mn-ea"/>
              </a:rPr>
              <a:t>数据字段</a:t>
            </a:r>
            <a:r>
              <a:rPr lang="en-US" altLang="zh-CN" dirty="0">
                <a:sym typeface="+mn-ea"/>
              </a:rPr>
              <a:t>)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99FE6-2CDF-4DF3-8DE3-A14BB5D1A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2193E-C1E2-4C1A-BE53-7C8551D7A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584527" y="6510658"/>
            <a:ext cx="5578805" cy="365125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3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1723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latin typeface="+mn-ea"/>
                <a:ea typeface="+mn-ea"/>
              </a:defRPr>
            </a:lvl1pPr>
            <a:lvl2pPr>
              <a:defRPr sz="2000" b="1">
                <a:latin typeface="+mn-ea"/>
                <a:ea typeface="+mn-ea"/>
              </a:defRPr>
            </a:lvl2pPr>
            <a:lvl3pPr>
              <a:defRPr sz="2000" b="1">
                <a:latin typeface="+mn-ea"/>
                <a:ea typeface="+mn-ea"/>
              </a:defRPr>
            </a:lvl3pPr>
            <a:lvl4pPr>
              <a:defRPr sz="2000" b="1">
                <a:latin typeface="+mn-ea"/>
                <a:ea typeface="+mn-ea"/>
              </a:defRPr>
            </a:lvl4pPr>
            <a:lvl5pPr>
              <a:defRPr sz="2000" b="1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613195" y="6480908"/>
            <a:ext cx="5578805" cy="365125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435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568571" y="6492875"/>
            <a:ext cx="5578805" cy="365125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435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jpeg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3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6"/>
          <a:srcRect l="4302" t="7229" r="5918" b="6669"/>
          <a:stretch>
            <a:fillRect/>
          </a:stretch>
        </p:blipFill>
        <p:spPr>
          <a:xfrm>
            <a:off x="11235235" y="213687"/>
            <a:ext cx="899280" cy="8624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5578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1" y="120315"/>
            <a:ext cx="1251284" cy="956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085447"/>
            <a:ext cx="7634868" cy="258188"/>
          </a:xfrm>
          <a:prstGeom prst="rect">
            <a:avLst/>
          </a:prstGeom>
          <a:solidFill>
            <a:srgbClr val="054E9C"/>
          </a:solidFill>
          <a:ln>
            <a:solidFill>
              <a:srgbClr val="054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54E9C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22880" y="514287"/>
            <a:ext cx="7055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54E9C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中国人民大学信息学院数智社会管理与工程研究所</a:t>
            </a:r>
            <a:endParaRPr lang="en-US" altLang="zh-CN" sz="2000" b="1" dirty="0">
              <a:solidFill>
                <a:srgbClr val="054E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701288" y="514287"/>
            <a:ext cx="3660708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2000" b="1" spc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中国人民大学智慧养老研究所</a:t>
            </a:r>
            <a:endParaRPr lang="en-US" altLang="zh-CN" sz="2000" b="1" spc="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altLang="zh-CN" sz="105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RESEARCH INSTITUTE OF SMART SENIOR CARE</a:t>
            </a:r>
            <a:endParaRPr lang="zh-CN" altLang="en-US" sz="105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5879842"/>
            <a:ext cx="7701290" cy="978158"/>
          </a:xfrm>
          <a:prstGeom prst="rect">
            <a:avLst/>
          </a:prstGeom>
          <a:solidFill>
            <a:srgbClr val="054E9C"/>
          </a:solidFill>
          <a:ln>
            <a:solidFill>
              <a:srgbClr val="054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54E9C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781191" y="5879842"/>
            <a:ext cx="4410808" cy="9781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82946" y="822949"/>
            <a:ext cx="5741704" cy="258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050" b="1" kern="1200" dirty="0">
                <a:solidFill>
                  <a:srgbClr val="054E9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INSTITUTE OF SMART SOCIETY MANAGEMENT AND ENGINEERING</a:t>
            </a:r>
            <a:endParaRPr lang="zh-CN" altLang="en-US" sz="1050" b="1" kern="1200" dirty="0">
              <a:solidFill>
                <a:srgbClr val="054E9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8" y="167415"/>
            <a:ext cx="875677" cy="8669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5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1215"/>
            <a:ext cx="7710854" cy="58004"/>
          </a:xfrm>
          <a:prstGeom prst="rect">
            <a:avLst/>
          </a:prstGeom>
          <a:solidFill>
            <a:srgbClr val="054E9C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672753" y="641215"/>
            <a:ext cx="4519247" cy="58004"/>
          </a:xfrm>
          <a:prstGeom prst="rect">
            <a:avLst/>
          </a:prstGeom>
          <a:solidFill>
            <a:srgbClr val="D22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" y="6585140"/>
            <a:ext cx="3581401" cy="272860"/>
          </a:xfrm>
          <a:prstGeom prst="rect">
            <a:avLst/>
          </a:prstGeom>
          <a:solidFill>
            <a:srgbClr val="054E9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dirty="0">
              <a:solidFill>
                <a:srgbClr val="314FA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581400" y="6583441"/>
            <a:ext cx="5657851" cy="2745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239251" y="6583441"/>
            <a:ext cx="2952749" cy="274666"/>
          </a:xfrm>
          <a:prstGeom prst="rect">
            <a:avLst/>
          </a:prstGeom>
          <a:solidFill>
            <a:srgbClr val="D221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 kern="1200" dirty="0">
              <a:solidFill>
                <a:schemeClr val="l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灯片编号占位符 5"/>
          <p:cNvSpPr txBox="1"/>
          <p:nvPr userDrawn="1"/>
        </p:nvSpPr>
        <p:spPr>
          <a:xfrm>
            <a:off x="9239251" y="6538157"/>
            <a:ext cx="2461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120315"/>
            <a:ext cx="696396" cy="47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804649" y="65827"/>
            <a:ext cx="3660708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2000" b="1" spc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中国人民大学智慧养老研究所</a:t>
            </a:r>
            <a:r>
              <a:rPr lang="en-US" altLang="zh-CN" sz="105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RESEARCH INSTITUTE OF SMART SENIOR CARE</a:t>
            </a:r>
            <a:endParaRPr lang="zh-CN" altLang="en-US" sz="105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rcRect l="4302" t="7229" r="5918" b="6669"/>
          <a:stretch>
            <a:fillRect/>
          </a:stretch>
        </p:blipFill>
        <p:spPr>
          <a:xfrm>
            <a:off x="11465357" y="52552"/>
            <a:ext cx="585681" cy="561691"/>
          </a:xfrm>
          <a:prstGeom prst="rect">
            <a:avLst/>
          </a:prstGeom>
        </p:spPr>
      </p:pic>
      <p:sp>
        <p:nvSpPr>
          <p:cNvPr id="13" name="任意多边形 11"/>
          <p:cNvSpPr/>
          <p:nvPr userDrawn="1"/>
        </p:nvSpPr>
        <p:spPr>
          <a:xfrm flipH="1" flipV="1">
            <a:off x="0" y="689084"/>
            <a:ext cx="557307" cy="692696"/>
          </a:xfrm>
          <a:custGeom>
            <a:avLst/>
            <a:gdLst>
              <a:gd name="connsiteX0" fmla="*/ 0 w 476671"/>
              <a:gd name="connsiteY0" fmla="*/ 1449405 h 1449405"/>
              <a:gd name="connsiteX1" fmla="*/ 476671 w 476671"/>
              <a:gd name="connsiteY1" fmla="*/ 1449405 h 1449405"/>
              <a:gd name="connsiteX2" fmla="*/ 476671 w 476671"/>
              <a:gd name="connsiteY2" fmla="*/ 0 h 1449405"/>
              <a:gd name="connsiteX3" fmla="*/ 449936 w 476671"/>
              <a:gd name="connsiteY3" fmla="*/ 24716 h 1449405"/>
              <a:gd name="connsiteX4" fmla="*/ 228159 w 476671"/>
              <a:gd name="connsiteY4" fmla="*/ 697296 h 1449405"/>
              <a:gd name="connsiteX5" fmla="*/ 0 w 476671"/>
              <a:gd name="connsiteY5" fmla="*/ 1449405 h 1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671" h="1449405">
                <a:moveTo>
                  <a:pt x="0" y="1449405"/>
                </a:moveTo>
                <a:lnTo>
                  <a:pt x="476671" y="1449405"/>
                </a:lnTo>
                <a:lnTo>
                  <a:pt x="476671" y="0"/>
                </a:lnTo>
                <a:lnTo>
                  <a:pt x="449936" y="24716"/>
                </a:lnTo>
                <a:cubicBezTo>
                  <a:pt x="252257" y="227633"/>
                  <a:pt x="212026" y="499594"/>
                  <a:pt x="228159" y="697296"/>
                </a:cubicBezTo>
                <a:cubicBezTo>
                  <a:pt x="251626" y="984864"/>
                  <a:pt x="296554" y="1182099"/>
                  <a:pt x="0" y="144940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01600" dist="38100" dir="5400000" sx="122000" sy="12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8"/>
          <p:cNvSpPr/>
          <p:nvPr userDrawn="1"/>
        </p:nvSpPr>
        <p:spPr>
          <a:xfrm rot="16200000" flipV="1">
            <a:off x="361393" y="327692"/>
            <a:ext cx="476671" cy="1199456"/>
          </a:xfrm>
          <a:custGeom>
            <a:avLst/>
            <a:gdLst>
              <a:gd name="connsiteX0" fmla="*/ 0 w 476671"/>
              <a:gd name="connsiteY0" fmla="*/ 1449405 h 1449405"/>
              <a:gd name="connsiteX1" fmla="*/ 476671 w 476671"/>
              <a:gd name="connsiteY1" fmla="*/ 1449405 h 1449405"/>
              <a:gd name="connsiteX2" fmla="*/ 476671 w 476671"/>
              <a:gd name="connsiteY2" fmla="*/ 0 h 1449405"/>
              <a:gd name="connsiteX3" fmla="*/ 449936 w 476671"/>
              <a:gd name="connsiteY3" fmla="*/ 24716 h 1449405"/>
              <a:gd name="connsiteX4" fmla="*/ 228159 w 476671"/>
              <a:gd name="connsiteY4" fmla="*/ 697296 h 1449405"/>
              <a:gd name="connsiteX5" fmla="*/ 0 w 476671"/>
              <a:gd name="connsiteY5" fmla="*/ 1449405 h 1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671" h="1449405">
                <a:moveTo>
                  <a:pt x="0" y="1449405"/>
                </a:moveTo>
                <a:lnTo>
                  <a:pt x="476671" y="1449405"/>
                </a:lnTo>
                <a:lnTo>
                  <a:pt x="476671" y="0"/>
                </a:lnTo>
                <a:lnTo>
                  <a:pt x="449936" y="24716"/>
                </a:lnTo>
                <a:cubicBezTo>
                  <a:pt x="252257" y="227633"/>
                  <a:pt x="212026" y="499594"/>
                  <a:pt x="228159" y="697296"/>
                </a:cubicBezTo>
                <a:cubicBezTo>
                  <a:pt x="251626" y="984864"/>
                  <a:pt x="296554" y="1182099"/>
                  <a:pt x="0" y="1449405"/>
                </a:cubicBezTo>
                <a:close/>
              </a:path>
            </a:pathLst>
          </a:custGeom>
          <a:solidFill>
            <a:srgbClr val="054E9C"/>
          </a:solidFill>
          <a:ln>
            <a:solidFill>
              <a:srgbClr val="054E9C"/>
            </a:solidFill>
          </a:ln>
          <a:effectLst>
            <a:outerShdw blurRad="101600" dist="38100" dir="5400000" sx="122000" sy="12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314FA1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629315" y="876714"/>
            <a:ext cx="144016" cy="1440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01600" dist="38100" dir="5400000" sx="122000" sy="12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378595" y="1165756"/>
            <a:ext cx="87248" cy="87248"/>
          </a:xfrm>
          <a:prstGeom prst="ellipse">
            <a:avLst/>
          </a:prstGeom>
          <a:solidFill>
            <a:srgbClr val="054E9C"/>
          </a:solidFill>
          <a:ln>
            <a:noFill/>
          </a:ln>
          <a:effectLst>
            <a:outerShdw blurRad="101600" dist="38100" dir="5400000" sx="122000" sy="12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14FA1"/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949944" y="89950"/>
            <a:ext cx="5810965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54E9C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中国人民大学信息学院数智社会管理与工程研究所</a:t>
            </a:r>
            <a:endParaRPr lang="en-US" altLang="zh-CN" sz="2000" b="1" dirty="0">
              <a:solidFill>
                <a:srgbClr val="054E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INSTITUTE OF SMART SOCIETY MANAGEMENT AND ENGINEERING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5" y="65827"/>
            <a:ext cx="566455" cy="560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8B49-D57D-4DF9-8721-CC891E1D3A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1" Type="http://schemas.openxmlformats.org/officeDocument/2006/relationships/notesSlide" Target="../notesSlides/notesSlide16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501" y="6132429"/>
            <a:ext cx="70545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汇报人：于鹏鹏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指导教师：黄科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8020995" y="6132429"/>
            <a:ext cx="398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2025/12/11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8935" y="2423469"/>
            <a:ext cx="10598613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4400" b="1" dirty="0">
                <a:solidFill>
                  <a:srgbClr val="054E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Patent-DeepScientist</a:t>
            </a:r>
            <a:r>
              <a:rPr lang="zh-CN" altLang="en-US" sz="4400" b="1" dirty="0">
                <a:solidFill>
                  <a:srgbClr val="054E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：基于逻辑链知识图谱的自主专利探索多智能体系统</a:t>
            </a:r>
            <a:endParaRPr lang="zh-CN" altLang="en-US" sz="4400" b="1" dirty="0">
              <a:solidFill>
                <a:srgbClr val="054E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8"/>
          <p:cNvSpPr/>
          <p:nvPr/>
        </p:nvSpPr>
        <p:spPr>
          <a:xfrm>
            <a:off x="2683192" y="3786535"/>
            <a:ext cx="6825615" cy="0"/>
          </a:xfrm>
          <a:custGeom>
            <a:avLst/>
            <a:gdLst/>
            <a:ahLst/>
            <a:cxnLst/>
            <a:rect l="l" t="t" r="r" b="b"/>
            <a:pathLst>
              <a:path w="6825615">
                <a:moveTo>
                  <a:pt x="0" y="0"/>
                </a:moveTo>
                <a:lnTo>
                  <a:pt x="6825160" y="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Number_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830541" y="1159508"/>
            <a:ext cx="836623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</a:t>
            </a:r>
            <a:endParaRPr lang="zh-CN" altLang="en-US" sz="3600" b="1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3918634" y="1173224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研究背景与意义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MH_Others_1"/>
          <p:cNvSpPr/>
          <p:nvPr>
            <p:custDataLst>
              <p:tags r:id="rId3"/>
            </p:custDataLst>
          </p:nvPr>
        </p:nvSpPr>
        <p:spPr>
          <a:xfrm>
            <a:off x="3821347" y="1173224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7" name="MH_Numb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30541" y="2204861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二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7" name="MH_Entry_2"/>
          <p:cNvSpPr/>
          <p:nvPr>
            <p:custDataLst>
              <p:tags r:id="rId5"/>
            </p:custDataLst>
          </p:nvPr>
        </p:nvSpPr>
        <p:spPr>
          <a:xfrm>
            <a:off x="3918634" y="2218577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国内外研究现状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MH_Others_2"/>
          <p:cNvSpPr/>
          <p:nvPr>
            <p:custDataLst>
              <p:tags r:id="rId6"/>
            </p:custDataLst>
          </p:nvPr>
        </p:nvSpPr>
        <p:spPr>
          <a:xfrm>
            <a:off x="3821347" y="2218577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1" name="MH_Number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830541" y="3263930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0" name="MH_Entry_3"/>
          <p:cNvSpPr/>
          <p:nvPr>
            <p:custDataLst>
              <p:tags r:id="rId8"/>
            </p:custDataLst>
          </p:nvPr>
        </p:nvSpPr>
        <p:spPr>
          <a:xfrm>
            <a:off x="3918634" y="3277646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研究方法与思路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MH_Others_3"/>
          <p:cNvSpPr/>
          <p:nvPr>
            <p:custDataLst>
              <p:tags r:id="rId9"/>
            </p:custDataLst>
          </p:nvPr>
        </p:nvSpPr>
        <p:spPr>
          <a:xfrm>
            <a:off x="3821347" y="3277646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9" name="MH_Number_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830541" y="4309283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8" name="MH_Entry_5"/>
          <p:cNvSpPr/>
          <p:nvPr>
            <p:custDataLst>
              <p:tags r:id="rId11"/>
            </p:custDataLst>
          </p:nvPr>
        </p:nvSpPr>
        <p:spPr>
          <a:xfrm>
            <a:off x="3918634" y="432299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研究进展与结果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MH_Others_5"/>
          <p:cNvSpPr/>
          <p:nvPr>
            <p:custDataLst>
              <p:tags r:id="rId12"/>
            </p:custDataLst>
          </p:nvPr>
        </p:nvSpPr>
        <p:spPr>
          <a:xfrm>
            <a:off x="3821347" y="432299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0" name="MH_Others_6"/>
          <p:cNvSpPr txBox="1"/>
          <p:nvPr>
            <p:custDataLst>
              <p:tags r:id="rId13"/>
            </p:custDataLst>
          </p:nvPr>
        </p:nvSpPr>
        <p:spPr>
          <a:xfrm>
            <a:off x="1443355" y="2204720"/>
            <a:ext cx="87947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目录</a:t>
            </a:r>
            <a:endParaRPr lang="zh-CN" altLang="en-US" sz="44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2" name="MH_Others_7"/>
          <p:cNvSpPr txBox="1"/>
          <p:nvPr>
            <p:custDataLst>
              <p:tags r:id="rId14"/>
            </p:custDataLst>
          </p:nvPr>
        </p:nvSpPr>
        <p:spPr>
          <a:xfrm rot="5400000">
            <a:off x="-695997" y="3298704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rgbClr val="DDDDDD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spc="400" dirty="0">
              <a:solidFill>
                <a:srgbClr val="DDDD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MH_Number_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2829906" y="5355128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五</a:t>
            </a:r>
            <a:endParaRPr lang="zh-CN" altLang="en-US" sz="3600" b="1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5"/>
          <p:cNvSpPr/>
          <p:nvPr>
            <p:custDataLst>
              <p:tags r:id="rId16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MH_Others_5"/>
          <p:cNvSpPr/>
          <p:nvPr>
            <p:custDataLst>
              <p:tags r:id="rId17"/>
            </p:custDataLst>
          </p:nvPr>
        </p:nvSpPr>
        <p:spPr>
          <a:xfrm>
            <a:off x="3821347" y="538217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000" y="65664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68734" y="6566422"/>
            <a:ext cx="986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Entry_5"/>
          <p:cNvSpPr/>
          <p:nvPr>
            <p:custDataLst>
              <p:tags r:id="rId18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预期的实验结果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2"/>
    </mc:Choice>
    <mc:Fallback>
      <p:transition advTm="39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研究方法和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290" y="1256665"/>
            <a:ext cx="689864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系统总体框架：基于逻辑链图谱的自主科研探索架构</a:t>
            </a:r>
            <a:endParaRPr lang="zh-CN" altLang="en-US" sz="16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408" y="734448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三、研究方法与思路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920" y="1717675"/>
            <a:ext cx="8214995" cy="43884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4790" y="1864995"/>
            <a:ext cx="1788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闭环工作流</a:t>
            </a:r>
            <a:r>
              <a:rPr lang="en-US" altLang="zh-CN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(Closed-Loop Workflow)</a:t>
            </a:r>
            <a:endParaRPr lang="en-US" altLang="zh-CN">
              <a:solidFill>
                <a:srgbClr val="314FA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09885" y="1864995"/>
            <a:ext cx="1549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逻辑链本体</a:t>
            </a:r>
            <a:r>
              <a:rPr lang="en-US" altLang="zh-CN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(Ontology Schema)</a:t>
            </a:r>
            <a:endParaRPr lang="en-US" altLang="zh-CN">
              <a:solidFill>
                <a:srgbClr val="314FA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790" y="4771390"/>
            <a:ext cx="1788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假设生成</a:t>
            </a:r>
            <a:r>
              <a:rPr lang="en-US" altLang="zh-CN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(Hypothesis Generation)</a:t>
            </a:r>
            <a:endParaRPr lang="en-US" altLang="zh-CN">
              <a:solidFill>
                <a:srgbClr val="314FA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09885" y="4771390"/>
            <a:ext cx="161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协同执行</a:t>
            </a:r>
            <a:r>
              <a:rPr lang="en-US" altLang="zh-CN">
                <a:solidFill>
                  <a:srgbClr val="314FA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(Collaborative Execution)</a:t>
            </a:r>
            <a:endParaRPr lang="en-US" altLang="zh-CN">
              <a:solidFill>
                <a:srgbClr val="314FA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研究方法和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6393" y="90907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三、</a:t>
            </a:r>
            <a:r>
              <a:rPr lang="zh-CN" altLang="en-US" sz="2800" b="1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研究方法与思路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3055" y="1502410"/>
            <a:ext cx="6229985" cy="4999355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“可执行”逻辑链</a:t>
            </a:r>
            <a:r>
              <a:rPr lang="en-US" altLang="zh-CN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知识图谱构建</a:t>
            </a:r>
            <a:endParaRPr lang="zh-CN" altLang="en-US" sz="160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Paper 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论文节点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多智能体引用的依据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AnalysisEvent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分析事件节点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——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【核心枢纽】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研究目的、指向数据和方法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🛠</a:t>
            </a: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Method 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方法节点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全局公用分析方法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📊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Data 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数据节点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全局公用元数据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Conclusion 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结论节点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DataSet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存放全局专利数据或者文献数据的平台信息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7530" y="2020570"/>
            <a:ext cx="6470015" cy="3322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研究方法和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6393" y="90907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三、</a:t>
            </a:r>
            <a:r>
              <a:rPr lang="zh-CN" altLang="en-US" sz="2800" b="1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研究方法与思路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4134" r="1273"/>
          <a:stretch>
            <a:fillRect/>
          </a:stretch>
        </p:blipFill>
        <p:spPr>
          <a:xfrm>
            <a:off x="5684520" y="2424430"/>
            <a:ext cx="6343650" cy="3011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120" y="1452245"/>
            <a:ext cx="5835650" cy="512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四大核心智能体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(Core Agents)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战略智能体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(Strategist Agent) —— [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大脑与导航员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核心机制：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</a:t>
            </a: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UCB 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探索策略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复现经典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探索未知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间动态平衡。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职责：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自然语言指令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转译为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研究蓝图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(Research Blueprint)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，实现路径规划。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(Methodologist Agent) —— [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配方师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核心机制：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幻觉抑制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(Anti-Hallucination)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职责：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强制回调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Neo4j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图谱中的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Config_Fetch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（参数提取），生成零歧义的执行规格书。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(Coding Agent) —— [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执行者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职责：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Docker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沙箱进行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Python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代码生成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与自我调试，确保实验的可重复性。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审查与归档智能体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(Reviewer Agent) —— [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质检员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核心机制：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知识回写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(Knowledge Writeback)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职责：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校验实验结果显著性，将成功的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Goal-&gt;Method-&gt;Conclusion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链路存回图谱，实现自我进化。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Number_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830541" y="1159508"/>
            <a:ext cx="836623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</a:t>
            </a:r>
            <a:endParaRPr lang="zh-CN" altLang="en-US" sz="3600" b="1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3918634" y="1173224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研究背景与意义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MH_Others_1"/>
          <p:cNvSpPr/>
          <p:nvPr>
            <p:custDataLst>
              <p:tags r:id="rId3"/>
            </p:custDataLst>
          </p:nvPr>
        </p:nvSpPr>
        <p:spPr>
          <a:xfrm>
            <a:off x="3821347" y="1173224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7" name="MH_Numb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30541" y="2204861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二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7" name="MH_Entry_2"/>
          <p:cNvSpPr/>
          <p:nvPr>
            <p:custDataLst>
              <p:tags r:id="rId5"/>
            </p:custDataLst>
          </p:nvPr>
        </p:nvSpPr>
        <p:spPr>
          <a:xfrm>
            <a:off x="3918634" y="2218577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国内外研究现状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MH_Others_2"/>
          <p:cNvSpPr/>
          <p:nvPr>
            <p:custDataLst>
              <p:tags r:id="rId6"/>
            </p:custDataLst>
          </p:nvPr>
        </p:nvSpPr>
        <p:spPr>
          <a:xfrm>
            <a:off x="3821347" y="2218577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1" name="MH_Number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830541" y="3263930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0" name="MH_Entry_3"/>
          <p:cNvSpPr/>
          <p:nvPr>
            <p:custDataLst>
              <p:tags r:id="rId8"/>
            </p:custDataLst>
          </p:nvPr>
        </p:nvSpPr>
        <p:spPr>
          <a:xfrm>
            <a:off x="3918634" y="3277646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研究方法与思路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MH_Others_3"/>
          <p:cNvSpPr/>
          <p:nvPr>
            <p:custDataLst>
              <p:tags r:id="rId9"/>
            </p:custDataLst>
          </p:nvPr>
        </p:nvSpPr>
        <p:spPr>
          <a:xfrm>
            <a:off x="3821347" y="3277646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9" name="MH_Number_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830541" y="4309283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8" name="MH_Entry_5"/>
          <p:cNvSpPr/>
          <p:nvPr>
            <p:custDataLst>
              <p:tags r:id="rId11"/>
            </p:custDataLst>
          </p:nvPr>
        </p:nvSpPr>
        <p:spPr>
          <a:xfrm>
            <a:off x="3918634" y="432299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研究进展与结果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MH_Others_5"/>
          <p:cNvSpPr/>
          <p:nvPr>
            <p:custDataLst>
              <p:tags r:id="rId12"/>
            </p:custDataLst>
          </p:nvPr>
        </p:nvSpPr>
        <p:spPr>
          <a:xfrm>
            <a:off x="3821347" y="432299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0" name="MH_Others_6"/>
          <p:cNvSpPr txBox="1"/>
          <p:nvPr>
            <p:custDataLst>
              <p:tags r:id="rId13"/>
            </p:custDataLst>
          </p:nvPr>
        </p:nvSpPr>
        <p:spPr>
          <a:xfrm>
            <a:off x="1443355" y="2204720"/>
            <a:ext cx="87947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目录</a:t>
            </a:r>
            <a:endParaRPr lang="zh-CN" altLang="en-US" sz="44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2" name="MH_Others_7"/>
          <p:cNvSpPr txBox="1"/>
          <p:nvPr>
            <p:custDataLst>
              <p:tags r:id="rId14"/>
            </p:custDataLst>
          </p:nvPr>
        </p:nvSpPr>
        <p:spPr>
          <a:xfrm rot="5400000">
            <a:off x="-695997" y="3298704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rgbClr val="DDDDDD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spc="400" dirty="0">
              <a:solidFill>
                <a:srgbClr val="DDDD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MH_Number_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2829906" y="5355128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五</a:t>
            </a:r>
            <a:endParaRPr lang="zh-CN" altLang="en-US" sz="3600" b="1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5"/>
          <p:cNvSpPr/>
          <p:nvPr>
            <p:custDataLst>
              <p:tags r:id="rId16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MH_Others_5"/>
          <p:cNvSpPr/>
          <p:nvPr>
            <p:custDataLst>
              <p:tags r:id="rId17"/>
            </p:custDataLst>
          </p:nvPr>
        </p:nvSpPr>
        <p:spPr>
          <a:xfrm>
            <a:off x="3821347" y="538217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000" y="65664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68734" y="6566422"/>
            <a:ext cx="986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Entry_5"/>
          <p:cNvSpPr/>
          <p:nvPr>
            <p:custDataLst>
              <p:tags r:id="rId18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预期的实验结果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2"/>
    </mc:Choice>
    <mc:Fallback>
      <p:transition advTm="39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研究进展和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083" y="94971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四、研究进展与结果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030" y="1788160"/>
            <a:ext cx="6049010" cy="3877310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专利分析相关文献筛选：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平台：</a:t>
            </a: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 of science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关键字：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筛选条件：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Article (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研究论文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Review Article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Categories (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学科分类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1570" y="5644515"/>
            <a:ext cx="5411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共筛选出</a:t>
            </a:r>
            <a:r>
              <a:rPr lang="en-US" altLang="zh-CN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1400+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的相关文献，成功下载</a:t>
            </a:r>
            <a:r>
              <a:rPr lang="en-US" altLang="zh-CN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800+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，形成</a:t>
            </a:r>
            <a:r>
              <a:rPr lang="en-US" altLang="zh-CN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800+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专利分析文献构成的</a:t>
            </a:r>
            <a:r>
              <a:rPr lang="zh-CN" altLang="en-US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方法链知识图谱</a:t>
            </a:r>
            <a:endParaRPr lang="zh-CN" altLang="en-US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5455" y="1240155"/>
            <a:ext cx="4610100" cy="4425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2938780"/>
            <a:ext cx="5655310" cy="9798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7855" y="5665470"/>
            <a:ext cx="604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数量：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030" y="147193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关键技术一： “可执行”逻辑链知识图谱构建</a:t>
            </a:r>
            <a:endParaRPr lang="zh-CN" altLang="en-US" sz="1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研究进展和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083" y="94971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四、研究进展与结果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030" y="1788160"/>
            <a:ext cx="6049010" cy="3877310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关键技术一： “可执行”逻辑链知识图谱构建</a:t>
            </a:r>
            <a:endParaRPr lang="zh-CN" altLang="en-US" sz="16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创新点： 针对学术文献（如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Patent Analysis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论文），开发专用的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Prompt Engineering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提取粒度：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不仅提取“使用了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LDA”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提取配置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(Config):Library: Gensim, K=50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提取指标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(Metrics):Coherence Score &gt; 0.5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 将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非结构化的论文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转化为智能体可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直接参考的样例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7470"/>
          <a:stretch>
            <a:fillRect/>
          </a:stretch>
        </p:blipFill>
        <p:spPr>
          <a:xfrm>
            <a:off x="6402705" y="1732915"/>
            <a:ext cx="5459095" cy="4328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6615" y="5553710"/>
            <a:ext cx="4643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</a:t>
            </a:r>
            <a:r>
              <a:rPr lang="en-US" altLang="zh-CN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800+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专利分析文献构成的</a:t>
            </a:r>
            <a:r>
              <a:rPr lang="zh-CN" altLang="en-US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方法链知识图谱</a:t>
            </a:r>
            <a:endParaRPr lang="zh-CN" altLang="en-US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研究进展和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四、研究进展与结果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735" y="1364933"/>
            <a:ext cx="5080000" cy="38309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关键技术二：基于图谱的贝叶斯探索</a:t>
            </a:r>
            <a:r>
              <a:rPr lang="en-US" altLang="zh-CN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假设生成</a:t>
            </a:r>
            <a:endParaRPr lang="zh-CN" altLang="en-US" sz="1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策略一：利用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(Exploitation) —— “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复现经典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值高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 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值大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的高频路径。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针对新领域数据，优先采用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IPC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共现、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HHI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指数等成熟范式，确保基础分析的成功率与准确性。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策略二：探索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(Exploration) —— “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寻找结构洞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优先选择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 = 0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稀疏连接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Uncertainty Bonus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高）。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尝试将生物医药领域的分析方法（如突变检测）迁移至光伏领域，寻找潜在的跨学科创新点。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冷启动保护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(Cold Start Mechanism)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对于图谱中未记录的新方法节点，赋予高优先级，引导智能体主动拓展知识边界。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0045" y="723900"/>
            <a:ext cx="4467860" cy="4557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5537835"/>
            <a:ext cx="3276600" cy="1012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5320030"/>
            <a:ext cx="4349115" cy="1105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80710" y="5321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ipc</a:t>
            </a:r>
            <a:r>
              <a:rPr lang="zh-CN" altLang="en-US">
                <a:solidFill>
                  <a:srgbClr val="FF0000"/>
                </a:solidFill>
              </a:rPr>
              <a:t>桶</a:t>
            </a:r>
            <a:r>
              <a:rPr lang="zh-CN" altLang="en-US"/>
              <a:t>挂载到对应的</a:t>
            </a:r>
            <a:r>
              <a:rPr lang="zh-CN" altLang="en-US">
                <a:solidFill>
                  <a:srgbClr val="FF0000"/>
                </a:solidFill>
              </a:rPr>
              <a:t>元方法</a:t>
            </a:r>
            <a:r>
              <a:rPr lang="zh-CN" altLang="en-US"/>
              <a:t>上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文献阅读与进度汇报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四、研究进展与结果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885" y="1286510"/>
            <a:ext cx="5614670" cy="3448685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关键技术一：“可执行”逻辑链</a:t>
            </a:r>
            <a:r>
              <a:rPr lang="en-US" altLang="zh-CN" sz="14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14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意图理解</a:t>
            </a:r>
            <a:endParaRPr lang="zh-CN" altLang="en-US" sz="14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lang="en-US" altLang="zh-CN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用户输入与意图转换</a:t>
            </a:r>
            <a:endParaRPr lang="zh-CN" altLang="en-US" sz="14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输入: "帮我分析一下数据安全领域的发展状况，以及潜在的技术创新机会"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['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技术趋势分析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技术空白识别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核心技术挖掘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']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lang="en-US" altLang="zh-CN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知识图谱检索</a:t>
            </a:r>
            <a:endParaRPr lang="zh-CN" altLang="en-US" sz="14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技术趋势分析（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技术空白识别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核心技术挖掘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4443730"/>
            <a:ext cx="4404995" cy="2017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04915" y="95059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方案生成</a:t>
            </a:r>
            <a:endParaRPr lang="zh-CN" altLang="en-US" sz="14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65250"/>
            <a:ext cx="4361815" cy="49193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研究进展和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四、研究进展与结果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135" y="2000568"/>
            <a:ext cx="5080000" cy="35693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关键技术三：多智能体协同工作流</a:t>
            </a:r>
            <a:endParaRPr lang="zh-CN" altLang="en-US" sz="1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场景演示： “分析 6G 技术空白”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Strategist: 检索图谱，发现 IPC共现分析 常用于 技术空白识别。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Methodologist: 从图谱读取 IPC共现 的 Python 库是 NetworkX，阈值参数通常设为 5。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Coding Agent: 自动生成 SQL 拉取 6G 专利，写 Python 代码计算共现矩阵。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Reviewer: 发现结果中存在孤立节点，确认为“潜在空白点”，回写图谱。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0135" y="1810385"/>
            <a:ext cx="5814695" cy="3950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Number_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830541" y="1159508"/>
            <a:ext cx="836623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3918634" y="1173224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研究背景与意义</a:t>
            </a:r>
            <a:endParaRPr lang="zh-CN" altLang="en-US" sz="3600" b="1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MH_Others_1"/>
          <p:cNvSpPr/>
          <p:nvPr>
            <p:custDataLst>
              <p:tags r:id="rId3"/>
            </p:custDataLst>
          </p:nvPr>
        </p:nvSpPr>
        <p:spPr>
          <a:xfrm>
            <a:off x="3821347" y="1173224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7" name="MH_Numb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30541" y="2204861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二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7" name="MH_Entry_2"/>
          <p:cNvSpPr/>
          <p:nvPr>
            <p:custDataLst>
              <p:tags r:id="rId5"/>
            </p:custDataLst>
          </p:nvPr>
        </p:nvSpPr>
        <p:spPr>
          <a:xfrm>
            <a:off x="3918634" y="2218577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国内外研究现状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MH_Others_2"/>
          <p:cNvSpPr/>
          <p:nvPr>
            <p:custDataLst>
              <p:tags r:id="rId6"/>
            </p:custDataLst>
          </p:nvPr>
        </p:nvSpPr>
        <p:spPr>
          <a:xfrm>
            <a:off x="3821347" y="2218577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1" name="MH_Number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830541" y="3263930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0" name="MH_Entry_3"/>
          <p:cNvSpPr/>
          <p:nvPr>
            <p:custDataLst>
              <p:tags r:id="rId8"/>
            </p:custDataLst>
          </p:nvPr>
        </p:nvSpPr>
        <p:spPr>
          <a:xfrm>
            <a:off x="3918634" y="3277646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研究方法与思路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MH_Others_3"/>
          <p:cNvSpPr/>
          <p:nvPr>
            <p:custDataLst>
              <p:tags r:id="rId9"/>
            </p:custDataLst>
          </p:nvPr>
        </p:nvSpPr>
        <p:spPr>
          <a:xfrm>
            <a:off x="3821347" y="3277646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9" name="MH_Number_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830541" y="4309283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8" name="MH_Entry_5"/>
          <p:cNvSpPr/>
          <p:nvPr>
            <p:custDataLst>
              <p:tags r:id="rId11"/>
            </p:custDataLst>
          </p:nvPr>
        </p:nvSpPr>
        <p:spPr>
          <a:xfrm>
            <a:off x="3918634" y="432299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研究进展与结果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MH_Others_5"/>
          <p:cNvSpPr/>
          <p:nvPr>
            <p:custDataLst>
              <p:tags r:id="rId12"/>
            </p:custDataLst>
          </p:nvPr>
        </p:nvSpPr>
        <p:spPr>
          <a:xfrm>
            <a:off x="3821347" y="432299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0" name="MH_Others_6"/>
          <p:cNvSpPr txBox="1"/>
          <p:nvPr>
            <p:custDataLst>
              <p:tags r:id="rId13"/>
            </p:custDataLst>
          </p:nvPr>
        </p:nvSpPr>
        <p:spPr>
          <a:xfrm>
            <a:off x="1443355" y="2204720"/>
            <a:ext cx="87947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目录</a:t>
            </a:r>
            <a:endParaRPr lang="zh-CN" altLang="en-US" sz="44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2" name="MH_Others_7"/>
          <p:cNvSpPr txBox="1"/>
          <p:nvPr>
            <p:custDataLst>
              <p:tags r:id="rId14"/>
            </p:custDataLst>
          </p:nvPr>
        </p:nvSpPr>
        <p:spPr>
          <a:xfrm rot="5400000">
            <a:off x="-695997" y="3298704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rgbClr val="DDDDDD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spc="400" dirty="0">
              <a:solidFill>
                <a:srgbClr val="DDDD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MH_Number_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2829906" y="5355128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五</a:t>
            </a:r>
            <a:endParaRPr lang="zh-CN" altLang="en-US" sz="3600" b="1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5"/>
          <p:cNvSpPr/>
          <p:nvPr>
            <p:custDataLst>
              <p:tags r:id="rId16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MH_Others_5"/>
          <p:cNvSpPr/>
          <p:nvPr>
            <p:custDataLst>
              <p:tags r:id="rId17"/>
            </p:custDataLst>
          </p:nvPr>
        </p:nvSpPr>
        <p:spPr>
          <a:xfrm>
            <a:off x="3821347" y="538217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000" y="65664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68734" y="6566422"/>
            <a:ext cx="986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Entry_5"/>
          <p:cNvSpPr/>
          <p:nvPr>
            <p:custDataLst>
              <p:tags r:id="rId18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预期的实验结果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2"/>
    </mc:Choice>
    <mc:Fallback>
      <p:transition advTm="39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Number_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830541" y="1159508"/>
            <a:ext cx="836623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</a:t>
            </a:r>
            <a:endParaRPr lang="zh-CN" altLang="en-US" sz="3600" b="1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3918634" y="1173224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研究背景与意义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MH_Others_1"/>
          <p:cNvSpPr/>
          <p:nvPr>
            <p:custDataLst>
              <p:tags r:id="rId3"/>
            </p:custDataLst>
          </p:nvPr>
        </p:nvSpPr>
        <p:spPr>
          <a:xfrm>
            <a:off x="3821347" y="1173224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7" name="MH_Numb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30541" y="2204861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二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7" name="MH_Entry_2"/>
          <p:cNvSpPr/>
          <p:nvPr>
            <p:custDataLst>
              <p:tags r:id="rId5"/>
            </p:custDataLst>
          </p:nvPr>
        </p:nvSpPr>
        <p:spPr>
          <a:xfrm>
            <a:off x="3918634" y="2218577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国内外研究现状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MH_Others_2"/>
          <p:cNvSpPr/>
          <p:nvPr>
            <p:custDataLst>
              <p:tags r:id="rId6"/>
            </p:custDataLst>
          </p:nvPr>
        </p:nvSpPr>
        <p:spPr>
          <a:xfrm>
            <a:off x="3821347" y="2218577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1" name="MH_Number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830541" y="3263930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0" name="MH_Entry_3"/>
          <p:cNvSpPr/>
          <p:nvPr>
            <p:custDataLst>
              <p:tags r:id="rId8"/>
            </p:custDataLst>
          </p:nvPr>
        </p:nvSpPr>
        <p:spPr>
          <a:xfrm>
            <a:off x="3918634" y="3277646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研究方法与思路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MH_Others_3"/>
          <p:cNvSpPr/>
          <p:nvPr>
            <p:custDataLst>
              <p:tags r:id="rId9"/>
            </p:custDataLst>
          </p:nvPr>
        </p:nvSpPr>
        <p:spPr>
          <a:xfrm>
            <a:off x="3821347" y="3277646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9" name="MH_Number_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830541" y="4309283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8" name="MH_Entry_5"/>
          <p:cNvSpPr/>
          <p:nvPr>
            <p:custDataLst>
              <p:tags r:id="rId11"/>
            </p:custDataLst>
          </p:nvPr>
        </p:nvSpPr>
        <p:spPr>
          <a:xfrm>
            <a:off x="3918634" y="432299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研究进展与结果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MH_Others_5"/>
          <p:cNvSpPr/>
          <p:nvPr>
            <p:custDataLst>
              <p:tags r:id="rId12"/>
            </p:custDataLst>
          </p:nvPr>
        </p:nvSpPr>
        <p:spPr>
          <a:xfrm>
            <a:off x="3821347" y="432299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0" name="MH_Others_6"/>
          <p:cNvSpPr txBox="1"/>
          <p:nvPr>
            <p:custDataLst>
              <p:tags r:id="rId13"/>
            </p:custDataLst>
          </p:nvPr>
        </p:nvSpPr>
        <p:spPr>
          <a:xfrm>
            <a:off x="1443355" y="2204720"/>
            <a:ext cx="87947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目录</a:t>
            </a:r>
            <a:endParaRPr lang="zh-CN" altLang="en-US" sz="44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2" name="MH_Others_7"/>
          <p:cNvSpPr txBox="1"/>
          <p:nvPr>
            <p:custDataLst>
              <p:tags r:id="rId14"/>
            </p:custDataLst>
          </p:nvPr>
        </p:nvSpPr>
        <p:spPr>
          <a:xfrm rot="5400000">
            <a:off x="-695997" y="3298704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rgbClr val="DDDDDD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spc="400" dirty="0">
              <a:solidFill>
                <a:srgbClr val="DDDD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MH_Number_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2829906" y="5355128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五</a:t>
            </a:r>
            <a:endParaRPr lang="zh-CN" altLang="en-US" sz="3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5"/>
          <p:cNvSpPr/>
          <p:nvPr>
            <p:custDataLst>
              <p:tags r:id="rId16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MH_Others_5"/>
          <p:cNvSpPr/>
          <p:nvPr>
            <p:custDataLst>
              <p:tags r:id="rId17"/>
            </p:custDataLst>
          </p:nvPr>
        </p:nvSpPr>
        <p:spPr>
          <a:xfrm>
            <a:off x="3821347" y="538217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000" y="65664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68734" y="6566422"/>
            <a:ext cx="986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Entry_5"/>
          <p:cNvSpPr/>
          <p:nvPr>
            <p:custDataLst>
              <p:tags r:id="rId18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预期的实验结果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2"/>
    </mc:Choice>
    <mc:Fallback>
      <p:transition advTm="39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2280" y="1645285"/>
            <a:ext cx="7049135" cy="46412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sz="160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对比基线（</a:t>
            </a:r>
            <a:r>
              <a:rPr lang="en-US" altLang="zh-CN" sz="160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Baselines</a:t>
            </a:r>
            <a:r>
              <a:rPr lang="zh-CN" altLang="en-US" sz="160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6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通用大模型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(Vanilla LLM): GPT-4 / Qwen-Max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（无图谱，直接生成）。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(General Agent): MetaGPT / ReAct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（有工具，无领域逻辑）。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消融实验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(Ablation):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w/o KG: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去掉方法论图谱（测试图谱价值）。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w/o UCB: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去掉贝叶斯策略（测试探索算法价值）。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核心评估指标</a:t>
            </a:r>
            <a:r>
              <a:rPr lang="en-US" altLang="zh-CN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(Evaluation Metrics)</a:t>
            </a:r>
            <a:r>
              <a:rPr lang="zh-CN" altLang="en-US" sz="160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60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准确性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(Accuracy):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逻辑链提取的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Precision/Recall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（人工标注核验）。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可执行性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(Executability):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代码生成的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一次通过率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(Pass@1)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调试成功率。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探索效率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(Efficiency):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发现高价值技术空白所需的平均尝试次数（验证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UCB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有效性）。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五、预期的实验结果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2280" y="1645285"/>
            <a:ext cx="7049135" cy="46412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实施路线图</a:t>
            </a:r>
            <a:endParaRPr lang="zh-CN" altLang="en-US" sz="1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Phase 1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基础建设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Neo4j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，处理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500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篇文献，构建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冷启动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图谱。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Phase 2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智能体开发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Extractor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Strategist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检索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Phase 3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闭环跑通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接入真实专利数据源，实现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从目标到报告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的全自动流程。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Phase 4 (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系统优化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引入评价反馈机制，优化探索效率。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预期成果</a:t>
            </a:r>
            <a:endParaRPr lang="zh-CN" altLang="en-US" sz="1600" b="1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一个图谱： 包含数千条“专利分析逻辑链”的 知识图谱。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一套系统： Patent-DeepScientist 原型系统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验证案例： 能够复现经典论文的分析结果，并发现新的技术洞察。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五、预期的实验结果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1828" y="57887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知识图谱基本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89050" y="879475"/>
          <a:ext cx="9410065" cy="5631815"/>
        </p:xfrm>
        <a:graphic>
          <a:graphicData uri="http://schemas.openxmlformats.org/drawingml/2006/table">
            <a:tbl>
              <a:tblPr/>
              <a:tblGrid>
                <a:gridCol w="1812290"/>
                <a:gridCol w="1522730"/>
                <a:gridCol w="1522730"/>
                <a:gridCol w="4552315"/>
              </a:tblGrid>
              <a:tr h="72072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节点类型 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(Label)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核心作用</a:t>
                      </a:r>
                      <a:endParaRPr lang="zh-CN" altLang="en-US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全局公用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?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关键属性 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(Properties)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Paper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论文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知识源头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❌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title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</a:t>
                      </a: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year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</a:t>
                      </a: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abstract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作用：证明该方法来自真实学术界，提供可追溯性。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Intent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意图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目标分类器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</a:t>
                      </a: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name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如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"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技术空白识别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")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作用：所有做相同任务的事件都连到这里，用于 </a:t>
                      </a:r>
                      <a:r>
                        <a:rPr lang="en-US" altLang="zh-CN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UCB </a:t>
                      </a: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统计和检索。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AnalysisEvent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分析事件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逻辑枢纽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❌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phase_id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</a:t>
                      </a: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original_text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作用：连接意图、方法和数据的中间件，代表“某次具体的实验”。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96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Method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方法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</a:t>
                      </a: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算法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</a:t>
                      </a: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name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</a:t>
                      </a:r>
                      <a:r>
                        <a:rPr lang="en-US" altLang="zh-CN" sz="1200" b="1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default_config</a:t>
                      </a: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(JSON)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</a:t>
                      </a: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ucb_stats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(JSON)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作用：存储算法逻辑。</a:t>
                      </a:r>
                      <a:r>
                        <a:rPr lang="en-US" altLang="zh-CN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Config </a:t>
                      </a: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存参数，</a:t>
                      </a:r>
                      <a:r>
                        <a:rPr lang="en-US" altLang="zh-CN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UCB </a:t>
                      </a: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存胜率。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元数据定义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</a:t>
                      </a: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name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如 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"Title", "Claims", "IPC")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作用：告诉 </a:t>
                      </a:r>
                      <a:r>
                        <a:rPr lang="en-US" altLang="zh-CN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Coding Agent </a:t>
                      </a: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代码里 </a:t>
                      </a:r>
                      <a:r>
                        <a:rPr lang="en-US" altLang="zh-CN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DataFrame </a:t>
                      </a: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需要哪些列。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8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Dataset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数据集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数据来源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</a:t>
                      </a: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name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如 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"Google Patents", "Derwent")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作用：标明数据来源平台。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8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Conclusion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结论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分析结果</a:t>
                      </a:r>
                      <a:endParaRPr lang="zh-CN" altLang="en-US" sz="1200" b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❌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44474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text</a:t>
                      </a:r>
                      <a:br>
                        <a:rPr lang="en-US" altLang="zh-CN" sz="1200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en-US" altLang="zh-CN" sz="1200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i="1">
                          <a:solidFill>
                            <a:srgbClr val="1F1F1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作用：存储该次分析得出的文本洞察。</a:t>
                      </a:r>
                      <a:endParaRPr lang="zh-CN" altLang="en-US" sz="1200" i="1">
                        <a:solidFill>
                          <a:srgbClr val="1F1F1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5631" marR="65631" marT="43860" marB="43860" anchor="ctr" anchorCtr="0">
                    <a:lnL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571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意图理解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目的：将用户模糊的需求转换成具体的，全局通用的意图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分析专利数据中的技术空白，识别未被充分研究的技术领域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ouput:[Strategist]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提取的关键词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['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技术空白识别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未充分研究领域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专利分析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主题建模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', '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']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3035" y="2834005"/>
            <a:ext cx="513778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意图匹配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与方案生成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目的：使用分解出的意图进行意图匹配对，并使用检索出来的方法进行方案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分析专利数据中的技术空白，识别未被充分研究的技术领域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生成方案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8630" y="3667760"/>
            <a:ext cx="38100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目的：根据查询出的方法的具体参数信息对方案进行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分析专利数据中的技术空白，识别未被充分研究的技术领域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填充方案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15" y="738505"/>
            <a:ext cx="4874895" cy="5811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目的：根据查询出的方法的具体参数信息对方案进行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分析专利数据中的技术空白，识别未被充分研究的技术领域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生成具体的代码执行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3530" y="889635"/>
            <a:ext cx="4891405" cy="5507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五步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目的：根据查询出的方法的具体参数信息对方案进行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分析专利数据中的技术空白，识别未被充分研究的技术领域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ouput: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使用代码的中间结果进行报告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15" y="1061085"/>
            <a:ext cx="4947285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Chenshao@ruc.edu.cn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预期实验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" y="1520190"/>
            <a:ext cx="5346700" cy="429323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fontAlgn="auto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优化多智能体编码的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稳定性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下周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规划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为多智能体引入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deepresearch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和文件管理以及终端操作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fontAlgn="auto"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ucb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五、工作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15" y="1130300"/>
            <a:ext cx="454406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研究背景与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意义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278" y="69571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一、研究背景与意义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2475" y="1176020"/>
            <a:ext cx="8069580" cy="4507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11300" y="5861685"/>
            <a:ext cx="9130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方法论鸿沟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(The Methodological Gap)——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缺乏将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隐性科研经验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转化为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显性执行步骤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3511448" y="2967335"/>
            <a:ext cx="554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54E9C"/>
                </a:solidFill>
                <a:latin typeface="+mj-ea"/>
                <a:ea typeface="+mj-ea"/>
              </a:rPr>
              <a:t>敬请批评指正！</a:t>
            </a:r>
            <a:endParaRPr lang="en-US" altLang="zh-CN" sz="5400" dirty="0">
              <a:solidFill>
                <a:srgbClr val="054E9C"/>
              </a:solidFill>
              <a:latin typeface="+mj-ea"/>
              <a:ea typeface="+mj-ea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414524" y="6132428"/>
            <a:ext cx="705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汇报人：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7996447" y="6132428"/>
            <a:ext cx="398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2025/10/31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研究背景与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意义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278" y="69571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一、研究背景与意义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4153" y="5920091"/>
            <a:ext cx="80586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通过具体的</a:t>
            </a:r>
            <a:r>
              <a:rPr lang="zh-CN" altLang="en-US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</a:rPr>
              <a:t>逻辑执行链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，消除了大模型在科研推理中的</a:t>
            </a:r>
            <a:r>
              <a:rPr lang="zh-CN" altLang="en-US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</a:rPr>
              <a:t>随机性，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并且依托知识图谱，能够实现跨学科方法嫁接，打破学科壁垒。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5424"/>
          <a:stretch>
            <a:fillRect/>
          </a:stretch>
        </p:blipFill>
        <p:spPr>
          <a:xfrm>
            <a:off x="1588770" y="1217930"/>
            <a:ext cx="8514080" cy="4395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H_Number_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830541" y="1159508"/>
            <a:ext cx="836623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</a:t>
            </a:r>
            <a:endParaRPr lang="zh-CN" altLang="en-US" sz="3600" b="1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3918634" y="1173224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22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研究背景与意义</a:t>
            </a:r>
            <a:endParaRPr lang="zh-CN" altLang="en-US" sz="3600" b="1" kern="0" dirty="0">
              <a:solidFill>
                <a:srgbClr val="D221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MH_Others_1"/>
          <p:cNvSpPr/>
          <p:nvPr>
            <p:custDataLst>
              <p:tags r:id="rId3"/>
            </p:custDataLst>
          </p:nvPr>
        </p:nvSpPr>
        <p:spPr>
          <a:xfrm>
            <a:off x="3821347" y="1173224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7" name="MH_Numb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30541" y="2204861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二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7" name="MH_Entry_2"/>
          <p:cNvSpPr/>
          <p:nvPr>
            <p:custDataLst>
              <p:tags r:id="rId5"/>
            </p:custDataLst>
          </p:nvPr>
        </p:nvSpPr>
        <p:spPr>
          <a:xfrm>
            <a:off x="3918634" y="2218577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kern="0" dirty="0">
                <a:solidFill>
                  <a:srgbClr val="D1210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国内外研究现状</a:t>
            </a:r>
            <a:endParaRPr lang="zh-CN" altLang="en-US" sz="3600" b="1" kern="0" dirty="0">
              <a:solidFill>
                <a:srgbClr val="D1210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MH_Others_2"/>
          <p:cNvSpPr/>
          <p:nvPr>
            <p:custDataLst>
              <p:tags r:id="rId6"/>
            </p:custDataLst>
          </p:nvPr>
        </p:nvSpPr>
        <p:spPr>
          <a:xfrm>
            <a:off x="3821347" y="2218577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1" name="MH_Number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830541" y="3263930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三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0" name="MH_Entry_3"/>
          <p:cNvSpPr/>
          <p:nvPr>
            <p:custDataLst>
              <p:tags r:id="rId8"/>
            </p:custDataLst>
          </p:nvPr>
        </p:nvSpPr>
        <p:spPr>
          <a:xfrm>
            <a:off x="3918634" y="3277646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研究方法与思路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MH_Others_3"/>
          <p:cNvSpPr/>
          <p:nvPr>
            <p:custDataLst>
              <p:tags r:id="rId9"/>
            </p:custDataLst>
          </p:nvPr>
        </p:nvSpPr>
        <p:spPr>
          <a:xfrm>
            <a:off x="3821347" y="3277646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49" name="MH_Number_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830541" y="4309283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8" name="MH_Entry_5"/>
          <p:cNvSpPr/>
          <p:nvPr>
            <p:custDataLst>
              <p:tags r:id="rId11"/>
            </p:custDataLst>
          </p:nvPr>
        </p:nvSpPr>
        <p:spPr>
          <a:xfrm>
            <a:off x="3918634" y="432299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研究进展与结果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MH_Others_5"/>
          <p:cNvSpPr/>
          <p:nvPr>
            <p:custDataLst>
              <p:tags r:id="rId12"/>
            </p:custDataLst>
          </p:nvPr>
        </p:nvSpPr>
        <p:spPr>
          <a:xfrm>
            <a:off x="3821347" y="432299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30" name="MH_Others_6"/>
          <p:cNvSpPr txBox="1"/>
          <p:nvPr>
            <p:custDataLst>
              <p:tags r:id="rId13"/>
            </p:custDataLst>
          </p:nvPr>
        </p:nvSpPr>
        <p:spPr>
          <a:xfrm>
            <a:off x="1443355" y="2204720"/>
            <a:ext cx="879475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目录</a:t>
            </a:r>
            <a:endParaRPr lang="zh-CN" altLang="en-US" sz="44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2" name="MH_Others_7"/>
          <p:cNvSpPr txBox="1"/>
          <p:nvPr>
            <p:custDataLst>
              <p:tags r:id="rId14"/>
            </p:custDataLst>
          </p:nvPr>
        </p:nvSpPr>
        <p:spPr>
          <a:xfrm rot="5400000">
            <a:off x="-695997" y="3298704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rgbClr val="DDDDDD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200" spc="400" dirty="0">
              <a:solidFill>
                <a:srgbClr val="DDDD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MH_Number_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2829906" y="5355128"/>
            <a:ext cx="836625" cy="792000"/>
          </a:xfrm>
          <a:prstGeom prst="ellipse">
            <a:avLst/>
          </a:prstGeom>
          <a:noFill/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五</a:t>
            </a:r>
            <a:endParaRPr lang="zh-CN" altLang="en-US" sz="3600" b="1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MH_Entry_5"/>
          <p:cNvSpPr/>
          <p:nvPr>
            <p:custDataLst>
              <p:tags r:id="rId16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MH_Others_5"/>
          <p:cNvSpPr/>
          <p:nvPr>
            <p:custDataLst>
              <p:tags r:id="rId17"/>
            </p:custDataLst>
          </p:nvPr>
        </p:nvSpPr>
        <p:spPr>
          <a:xfrm>
            <a:off x="3821347" y="5382179"/>
            <a:ext cx="97287" cy="792000"/>
          </a:xfrm>
          <a:prstGeom prst="rect">
            <a:avLst/>
          </a:prstGeom>
          <a:solidFill>
            <a:srgbClr val="0166AB"/>
          </a:solidFill>
          <a:ln w="3175">
            <a:solidFill>
              <a:srgbClr val="01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rgbClr val="1C97C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000" y="65664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68734" y="6566422"/>
            <a:ext cx="9861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H_Entry_5"/>
          <p:cNvSpPr/>
          <p:nvPr>
            <p:custDataLst>
              <p:tags r:id="rId18"/>
            </p:custDataLst>
          </p:nvPr>
        </p:nvSpPr>
        <p:spPr>
          <a:xfrm>
            <a:off x="3918634" y="5382179"/>
            <a:ext cx="6575376" cy="792000"/>
          </a:xfrm>
          <a:prstGeom prst="rect">
            <a:avLst/>
          </a:prstGeom>
          <a:solidFill>
            <a:srgbClr val="5B9BD5">
              <a:lumMod val="20000"/>
              <a:lumOff val="80000"/>
              <a:alpha val="66000"/>
            </a:srgbClr>
          </a:solidFill>
          <a:ln w="3175" cap="flat" cmpd="sng" algn="ctr">
            <a:solidFill>
              <a:srgbClr val="0166A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l">
              <a:buClrTx/>
              <a:buSzTx/>
              <a:buFontTx/>
            </a:pPr>
            <a:r>
              <a:rPr lang="zh-CN" altLang="en-US" sz="3600" b="1" kern="0" dirty="0">
                <a:solidFill>
                  <a:srgbClr val="014B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预期的实验结果</a:t>
            </a:r>
            <a:endParaRPr lang="zh-CN" altLang="en-US" sz="3600" b="1" kern="0" dirty="0">
              <a:solidFill>
                <a:srgbClr val="014B8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2"/>
    </mc:Choice>
    <mc:Fallback>
      <p:transition advTm="39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文献阅读与进度汇报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40" y="1419225"/>
            <a:ext cx="6826250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rgbClr val="3672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专利情报挖掘与分析技术</a:t>
            </a:r>
            <a:r>
              <a:rPr lang="en-US" altLang="zh-CN" sz="2000">
                <a:solidFill>
                  <a:srgbClr val="3672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(Patent Intelligence Mining)</a:t>
            </a:r>
            <a:endParaRPr lang="en-US" altLang="zh-CN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二、国内外研究现状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400" y="2040255"/>
            <a:ext cx="6116320" cy="4406265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统计计量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范式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(Statistical &amp; Rule-based)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代表工作：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Porter "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 Mining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体系、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LDA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主题模型、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SAO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结构分析。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依赖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特征工程，基于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关键词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范式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(Deep Learning)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代表工作：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PatentBERT, SciBERT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预训练模型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，实现了高精度的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实体识别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(NER)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与自动分类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现有局限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(Critical Gaps)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语义浅层化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仍停留在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词袋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层面，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无法理解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复杂的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科研逻辑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推理黑盒化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缺乏对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分析过程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(Analysis Process)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结构化建模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，难以实现自动化复现。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5425" y="929005"/>
            <a:ext cx="3647440" cy="167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95" y="2599055"/>
            <a:ext cx="2860675" cy="18891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195" y="4618990"/>
            <a:ext cx="3589655" cy="1817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文献阅读与进度汇报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40" y="1419225"/>
            <a:ext cx="6826250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rgbClr val="316A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大语言模型在科学领域的应用</a:t>
            </a:r>
            <a:r>
              <a:rPr lang="en-US" altLang="zh-CN" sz="2000">
                <a:solidFill>
                  <a:srgbClr val="316A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(LLM for Science)</a:t>
            </a:r>
            <a:endParaRPr lang="en-US" altLang="zh-CN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二、国内外研究现状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3430" y="2047875"/>
            <a:ext cx="6526530" cy="4406265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神经符号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范式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(Neuro-Symbolic AI)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代表趋势：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结合深度学习的感知能力与知识图谱的逻辑推理能力。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典型应用：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GraphRAG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（微软）利用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图结构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增强大模型的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上下文检索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，解决长程问答难题。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知识增强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(Knowledge Augmentation)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代表工作：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KG-BART, K-BERT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外部知识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生成模型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，提升常识推理的准确性。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现有局限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(Critical Gaps)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静态实体束缚：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绝大多数图谱仅存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储静态事实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“A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-B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），缺乏对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科研过程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(Procedural Knowledge)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的描述。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方法论缺失：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尚未出现能够描述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这种动态分析逻辑的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方法论图谱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6845" y="743585"/>
            <a:ext cx="3334385" cy="2188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2932430"/>
            <a:ext cx="4110990" cy="16865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60" y="4869815"/>
            <a:ext cx="4671695" cy="1445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文献阅读与进度汇报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40" y="1365250"/>
            <a:ext cx="6826250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rgbClr val="316A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智能体与科学探索 (Agents &amp; Scientific Exploration)</a:t>
            </a:r>
            <a:endParaRPr lang="zh-CN" altLang="en-US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endParaRPr lang="en-US" altLang="zh-CN" sz="2000">
              <a:solidFill>
                <a:srgbClr val="316AC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二、国内外研究现状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705" y="1812290"/>
            <a:ext cx="6859270" cy="4668520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自主推理与行动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(Reasoning &amp; Acting)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核心理论：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ReAct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(ICLR 2023)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奠定了智能体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的闭环基础。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多智能体协同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MetaGPT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SOP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（标准作业程序），实现了复杂软件工程任务的自动化分工。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for Science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(AI4S)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里程碑：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Coscientist (Nature 2023)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证明了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Agent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可自主规划化学合成路径并调用实验室硬件。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智能体正从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对话助手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自主科学家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演进。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现有局限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(Critical Gaps)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垂直领域幻觉：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专利情报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等专业领域，通用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Agent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缺乏领域约束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，易编造分析结论。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工具链断层：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缺乏专门针对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情报挖掘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场景的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工具学习</a:t>
            </a:r>
            <a:r>
              <a:rPr lang="en-US" altLang="zh-CN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(Tool Learning) </a:t>
            </a:r>
            <a:r>
              <a:rPr lang="zh-CN" altLang="en-US" sz="1600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，无法自动调用复杂的分析算法（如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TCT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计算）。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8590" y="843280"/>
            <a:ext cx="3733800" cy="194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0" y="3024505"/>
            <a:ext cx="4253230" cy="1790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640" y="4855845"/>
            <a:ext cx="3681095" cy="1669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899" y="6550223"/>
            <a:ext cx="1353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ypp@ruc.edu.cn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520" y="65664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文献阅读与进度汇报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8734" y="6566422"/>
            <a:ext cx="99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2025/12/11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253" y="843033"/>
            <a:ext cx="6219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4E9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二、国内外研究现状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4E9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9070" y="1470660"/>
            <a:ext cx="7004685" cy="39890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45640" y="5565140"/>
            <a:ext cx="8423275" cy="820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构建一种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逻辑链知识图谱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认知底座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驱动多智能体进行自主科研探索，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en-US" altLang="zh-CN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（数据）</a:t>
            </a:r>
            <a:r>
              <a:rPr lang="en-US" altLang="zh-CN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Logic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（逻辑）</a:t>
            </a:r>
            <a:r>
              <a:rPr lang="en-US" altLang="zh-CN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Action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（行动）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的闭环统一。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1896110"/>
            <a:ext cx="406400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尽管上述三个领域各自发展迅速，但仍面临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三角困境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的不懂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（传统专利分析缺乏过程建模）。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的不懂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（静态图谱无法指导代码生成）。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的不懂</a:t>
            </a:r>
            <a:r>
              <a:rPr lang="zh-CN" altLang="en-US">
                <a:solidFill>
                  <a:srgbClr val="E7001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（通用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Agent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在垂直领域存在幻觉）。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10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11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12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13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14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15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16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17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18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19.xml><?xml version="1.0" encoding="utf-8"?>
<p:tagLst xmlns:p="http://schemas.openxmlformats.org/presentationml/2006/main">
  <p:tag name="MH" val="20200820222252"/>
  <p:tag name="MH_LIBRARY" val="CONTENTS"/>
  <p:tag name="MH_AUTOCOLOR" val="FALSE"/>
  <p:tag name="MH_TYPE" val="CONTENTS"/>
  <p:tag name="ID" val="553517"/>
</p:tagLst>
</file>

<file path=ppt/tags/tag2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20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21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22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23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24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25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26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27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28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29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3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30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31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32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33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34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35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36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37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38.xml><?xml version="1.0" encoding="utf-8"?>
<p:tagLst xmlns:p="http://schemas.openxmlformats.org/presentationml/2006/main">
  <p:tag name="MH" val="20200820222252"/>
  <p:tag name="MH_LIBRARY" val="CONTENTS"/>
  <p:tag name="MH_AUTOCOLOR" val="FALSE"/>
  <p:tag name="MH_TYPE" val="CONTENTS"/>
  <p:tag name="ID" val="553517"/>
</p:tagLst>
</file>

<file path=ppt/tags/tag39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4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40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41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42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43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44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45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46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47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48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49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5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50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51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52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53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54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55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56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57.xml><?xml version="1.0" encoding="utf-8"?>
<p:tagLst xmlns:p="http://schemas.openxmlformats.org/presentationml/2006/main">
  <p:tag name="MH" val="20200820222252"/>
  <p:tag name="MH_LIBRARY" val="CONTENTS"/>
  <p:tag name="MH_AUTOCOLOR" val="FALSE"/>
  <p:tag name="MH_TYPE" val="CONTENTS"/>
  <p:tag name="ID" val="553517"/>
</p:tagLst>
</file>

<file path=ppt/tags/tag58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59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6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60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61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62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63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64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65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66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67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68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69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7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70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71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72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73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74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75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76.xml><?xml version="1.0" encoding="utf-8"?>
<p:tagLst xmlns:p="http://schemas.openxmlformats.org/presentationml/2006/main">
  <p:tag name="MH" val="20200820222252"/>
  <p:tag name="MH_LIBRARY" val="CONTENTS"/>
  <p:tag name="MH_AUTOCOLOR" val="FALSE"/>
  <p:tag name="MH_TYPE" val="CONTENTS"/>
  <p:tag name="ID" val="553517"/>
</p:tagLst>
</file>

<file path=ppt/tags/tag77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78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1"/>
  <p:tag name="KSO_WM_DIAGRAM_VIRTUALLY_FRAME" val="{&quot;height&quot;:394.85598425196855,&quot;left&quot;:222.8272440944882,&quot;top&quot;:91.29984251968503,&quot;width&quot;:603.4727559055118}"/>
</p:tagLst>
</file>

<file path=ppt/tags/tag79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8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80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81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2"/>
  <p:tag name="KSO_WM_DIAGRAM_VIRTUALLY_FRAME" val="{&quot;height&quot;:394.85598425196855,&quot;left&quot;:222.8272440944882,&quot;top&quot;:91.29984251968503,&quot;width&quot;:603.4727559055118}"/>
</p:tagLst>
</file>

<file path=ppt/tags/tag82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83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84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3"/>
  <p:tag name="KSO_WM_DIAGRAM_VIRTUALLY_FRAME" val="{&quot;height&quot;:394.85598425196855,&quot;left&quot;:222.8272440944882,&quot;top&quot;:91.29984251968503,&quot;width&quot;:603.4727559055118}"/>
</p:tagLst>
</file>

<file path=ppt/tags/tag85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86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87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88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89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9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90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</p:tagLst>
</file>

<file path=ppt/tags/tag91.xml><?xml version="1.0" encoding="utf-8"?>
<p:tagLst xmlns:p="http://schemas.openxmlformats.org/presentationml/2006/main">
  <p:tag name="MH" val="20200820222252"/>
  <p:tag name="MH_LIBRARY" val="CONTENTS"/>
  <p:tag name="MH_TYPE" val="NUMBER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92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93.xml><?xml version="1.0" encoding="utf-8"?>
<p:tagLst xmlns:p="http://schemas.openxmlformats.org/presentationml/2006/main">
  <p:tag name="MH" val="20200820222252"/>
  <p:tag name="MH_LIBRARY" val="CONTENTS"/>
  <p:tag name="MH_TYPE" val="OTHERS"/>
  <p:tag name="ID" val="553517"/>
  <p:tag name="KSO_WM_DIAGRAM_VIRTUALLY_FRAME" val="{&quot;height&quot;:394.85598425196855,&quot;left&quot;:222.8272440944882,&quot;top&quot;:91.29984251968503,&quot;width&quot;:603.4727559055118}"/>
</p:tagLst>
</file>

<file path=ppt/tags/tag94.xml><?xml version="1.0" encoding="utf-8"?>
<p:tagLst xmlns:p="http://schemas.openxmlformats.org/presentationml/2006/main">
  <p:tag name="MH" val="20200820222252"/>
  <p:tag name="MH_LIBRARY" val="CONTENTS"/>
  <p:tag name="MH_TYPE" val="ENTRY"/>
  <p:tag name="ID" val="553517"/>
  <p:tag name="MH_ORDER" val="5"/>
  <p:tag name="KSO_WM_DIAGRAM_VIRTUALLY_FRAME" val="{&quot;height&quot;:394.85598425196855,&quot;left&quot;:222.8272440944882,&quot;top&quot;:91.29984251968503,&quot;width&quot;:603.4727559055118}"/>
</p:tagLst>
</file>

<file path=ppt/tags/tag95.xml><?xml version="1.0" encoding="utf-8"?>
<p:tagLst xmlns:p="http://schemas.openxmlformats.org/presentationml/2006/main">
  <p:tag name="MH" val="20200820222252"/>
  <p:tag name="MH_LIBRARY" val="CONTENTS"/>
  <p:tag name="MH_AUTOCOLOR" val="FALSE"/>
  <p:tag name="MH_TYPE" val="CONTENTS"/>
  <p:tag name="ID" val="553517"/>
</p:tagLst>
</file>

<file path=ppt/tags/tag96.xml><?xml version="1.0" encoding="utf-8"?>
<p:tagLst xmlns:p="http://schemas.openxmlformats.org/presentationml/2006/main">
  <p:tag name="TABLE_ENDDRAG_ORIGIN_RECT" val="812*419"/>
  <p:tag name="TABLE_ENDDRAG_RECT" val="130*95*812*419"/>
</p:tagLst>
</file>

<file path=ppt/theme/theme1.xml><?xml version="1.0" encoding="utf-8"?>
<a:theme xmlns:a="http://schemas.openxmlformats.org/drawingml/2006/main" name="1_Office 主题​​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6458</Words>
  <Application>WPS 演示</Application>
  <PresentationFormat>宽屏</PresentationFormat>
  <Paragraphs>654</Paragraphs>
  <Slides>30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黑体</vt:lpstr>
      <vt:lpstr>楷体</vt:lpstr>
      <vt:lpstr>微软雅黑</vt:lpstr>
      <vt:lpstr>Calibri</vt:lpstr>
      <vt:lpstr>Arial Unicode MS</vt:lpstr>
      <vt:lpstr>Wingdings</vt:lpstr>
      <vt:lpstr>等线</vt:lpstr>
      <vt:lpstr>1_Office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</dc:creator>
  <cp:lastModifiedBy>鹏sir</cp:lastModifiedBy>
  <cp:revision>1768</cp:revision>
  <dcterms:created xsi:type="dcterms:W3CDTF">2014-11-07T02:10:00Z</dcterms:created>
  <dcterms:modified xsi:type="dcterms:W3CDTF">2025-12-30T10:00:21Z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8538F92C6BF844728E088B71D6943E73_12</vt:lpwstr>
  </property>
</Properties>
</file>